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9" r:id="rId2"/>
    <p:sldId id="274" r:id="rId3"/>
    <p:sldId id="287" r:id="rId4"/>
    <p:sldId id="29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63E"/>
    <a:srgbClr val="0093D1"/>
    <a:srgbClr val="8CC73F"/>
    <a:srgbClr val="00A950"/>
    <a:srgbClr val="00AA5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2" autoAdjust="0"/>
    <p:restoredTop sz="94732"/>
  </p:normalViewPr>
  <p:slideViewPr>
    <p:cSldViewPr snapToGrid="0" snapToObjects="1">
      <p:cViewPr varScale="1">
        <p:scale>
          <a:sx n="83" d="100"/>
          <a:sy n="83" d="100"/>
        </p:scale>
        <p:origin x="654" y="78"/>
      </p:cViewPr>
      <p:guideLst>
        <p:guide orient="horz" pos="1620"/>
        <p:guide pos="2880"/>
        <p:guide orient="horz" pos="12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1" d="100"/>
          <a:sy n="171" d="100"/>
        </p:scale>
        <p:origin x="31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109C36-06AF-ED4C-B789-903D2DB0C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A0BE0-D666-4E4D-BB42-6E7920819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E89A-EF43-1448-AA61-D5834EA8FC8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6A89-5A59-664A-ACE4-347E4C34E3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97EC8-99C1-B642-B15C-DFE41F52C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CE25-ED1C-674D-BC8D-E7AF1CCEC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30DB-E7EC-7A46-93CD-9EF3FC1EE03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1A63-0C51-AE48-A477-3666B6621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43A-4C55-4EDE-B8D5-FC2C3D892F59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21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ational (with MIH 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lish Cover - National (with MIH branding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1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03351"/>
            <a:ext cx="7560890" cy="432197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200152"/>
            <a:ext cx="7571184" cy="282976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17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ocal (with MIH 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ish Cover - Local (with MIH branding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ational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Cover - Nation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84000"/>
            <a:ext cx="4102100" cy="1951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1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Title</a:t>
            </a:r>
          </a:p>
        </p:txBody>
      </p:sp>
    </p:spTree>
    <p:extLst>
      <p:ext uri="{BB962C8B-B14F-4D97-AF65-F5344CB8AC3E}">
        <p14:creationId xmlns:p14="http://schemas.microsoft.com/office/powerpoint/2010/main" val="22418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ocal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glish Cover - Lo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DE8CC1-B6CB-EF4A-8D16-2A1040817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84000"/>
            <a:ext cx="4102100" cy="1951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Title</a:t>
            </a:r>
          </a:p>
        </p:txBody>
      </p:sp>
    </p:spTree>
    <p:extLst>
      <p:ext uri="{BB962C8B-B14F-4D97-AF65-F5344CB8AC3E}">
        <p14:creationId xmlns:p14="http://schemas.microsoft.com/office/powerpoint/2010/main" val="764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ational (editable photo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9076F8-5C2A-9347-A10E-84C8414D1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"/>
            <a:ext cx="9142690" cy="5142763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84000"/>
            <a:ext cx="4102100" cy="1951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300" b="1" dirty="0">
                <a:solidFill>
                  <a:srgbClr val="0092D0"/>
                </a:solidFill>
                <a:latin typeface="Calibri-Bold"/>
              </a:rPr>
              <a:t>English title slide with editable text and photographs.</a:t>
            </a:r>
            <a:endParaRPr lang="en-US" sz="3400" b="1" dirty="0">
              <a:solidFill>
                <a:srgbClr val="0092D0"/>
              </a:solidFill>
              <a:latin typeface="Calibri-Bold"/>
            </a:endParaRPr>
          </a:p>
        </p:txBody>
      </p:sp>
      <p:pic>
        <p:nvPicPr>
          <p:cNvPr id="21" name="Picture 20" descr="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57" y="2708009"/>
            <a:ext cx="1258824" cy="1258824"/>
          </a:xfrm>
          <a:prstGeom prst="rect">
            <a:avLst/>
          </a:prstGeom>
        </p:spPr>
      </p:pic>
      <p:pic>
        <p:nvPicPr>
          <p:cNvPr id="22" name="Picture 21" descr="2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309" y="1965914"/>
            <a:ext cx="1258824" cy="1274064"/>
          </a:xfrm>
          <a:prstGeom prst="rect">
            <a:avLst/>
          </a:prstGeom>
        </p:spPr>
      </p:pic>
      <p:pic>
        <p:nvPicPr>
          <p:cNvPr id="23" name="Picture 22" descr="4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499" y="899114"/>
            <a:ext cx="1078992" cy="1066800"/>
          </a:xfrm>
          <a:prstGeom prst="rect">
            <a:avLst/>
          </a:prstGeom>
        </p:spPr>
      </p:pic>
      <p:pic>
        <p:nvPicPr>
          <p:cNvPr id="24" name="Picture 23" descr="5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149" y="2701659"/>
            <a:ext cx="899160" cy="899160"/>
          </a:xfrm>
          <a:prstGeom prst="rect">
            <a:avLst/>
          </a:prstGeom>
        </p:spPr>
      </p:pic>
      <p:pic>
        <p:nvPicPr>
          <p:cNvPr id="25" name="Picture 24" descr="3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913" y="1629017"/>
            <a:ext cx="1078992" cy="1078992"/>
          </a:xfrm>
          <a:prstGeom prst="rect">
            <a:avLst/>
          </a:prstGeom>
        </p:spPr>
      </p:pic>
      <p:pic>
        <p:nvPicPr>
          <p:cNvPr id="5" name="Picture 4" descr="Photo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033" y="727449"/>
            <a:ext cx="3602736" cy="28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90" cy="51435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84000"/>
            <a:ext cx="410210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Divider Slide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160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>
                <a:solidFill>
                  <a:schemeClr val="bg1"/>
                </a:solidFill>
              </a:rPr>
              <a:t>Headline set in 33pt Calibri Bold. Body copy set in 16pt Calibri, range left.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82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84000"/>
            <a:ext cx="410210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r>
              <a:rPr lang="en-IE" b="1" dirty="0">
                <a:solidFill>
                  <a:schemeClr val="tx2"/>
                </a:solidFill>
                <a:latin typeface="+mn-lt"/>
              </a:rPr>
              <a:t>Text Slide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160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/>
              <a:t>Headline set in 33pt Calibri Bold. Body copy set in 16pt Calibri, range left.</a:t>
            </a:r>
          </a:p>
          <a:p>
            <a:pPr marL="0" indent="0">
              <a:buNone/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6953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82" cy="51435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84000"/>
            <a:ext cx="393465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r>
              <a:rPr lang="en-IE" b="1" dirty="0">
                <a:solidFill>
                  <a:schemeClr val="tx2"/>
                </a:solidFill>
                <a:latin typeface="+mn-lt"/>
              </a:rPr>
              <a:t>Text Slide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26717" y="1584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/>
              <a:t>Headline set in 33pt Calibri Bold. Body copy set in 16pt Calibri, range left.</a:t>
            </a:r>
          </a:p>
        </p:txBody>
      </p:sp>
    </p:spTree>
    <p:extLst>
      <p:ext uri="{BB962C8B-B14F-4D97-AF65-F5344CB8AC3E}">
        <p14:creationId xmlns:p14="http://schemas.microsoft.com/office/powerpoint/2010/main" val="40119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82" cy="51435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9538" y="182880"/>
            <a:ext cx="3771900" cy="4231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B97B6-B89F-7D4B-B173-31266FEB1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584000"/>
            <a:ext cx="4102100" cy="470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300" b="1" baseline="0">
                <a:solidFill>
                  <a:srgbClr val="0093D0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Photo Slide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160000"/>
            <a:ext cx="4102100" cy="18773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smtClean="0"/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IE" sz="1600" dirty="0"/>
              <a:t>Headline set in 33pt Calibri Bold. Body copy set in 16pt Calibri, range left.</a:t>
            </a:r>
          </a:p>
        </p:txBody>
      </p:sp>
    </p:spTree>
    <p:extLst>
      <p:ext uri="{BB962C8B-B14F-4D97-AF65-F5344CB8AC3E}">
        <p14:creationId xmlns:p14="http://schemas.microsoft.com/office/powerpoint/2010/main" val="18595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D3C45-6DA7-2940-9672-2B63BDAD6C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1" r:id="rId2"/>
    <p:sldLayoutId id="2147483673" r:id="rId3"/>
    <p:sldLayoutId id="2147483722" r:id="rId4"/>
    <p:sldLayoutId id="2147483724" r:id="rId5"/>
    <p:sldLayoutId id="2147483714" r:id="rId6"/>
    <p:sldLayoutId id="2147483723" r:id="rId7"/>
    <p:sldLayoutId id="2147483725" r:id="rId8"/>
    <p:sldLayoutId id="214748371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enterprise.ie/Lou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o.louthcoco.ie" TargetMode="External"/><Relationship Id="rId2" Type="http://schemas.openxmlformats.org/officeDocument/2006/relationships/hyperlink" Target="http://www.localenterprise.ie/Louth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://www.gov.ie/Brexit" TargetMode="External"/><Relationship Id="rId4" Type="http://schemas.openxmlformats.org/officeDocument/2006/relationships/hyperlink" Target="http://www.prepareforbrexi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o.louthcoco.ie" TargetMode="External"/><Relationship Id="rId2" Type="http://schemas.openxmlformats.org/officeDocument/2006/relationships/hyperlink" Target="http://www.localenterprise.ie/Louth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://www.gov.ie/Brexit" TargetMode="External"/><Relationship Id="rId4" Type="http://schemas.openxmlformats.org/officeDocument/2006/relationships/hyperlink" Target="http://www.prepareforbrexi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3856" y="1354689"/>
            <a:ext cx="4409644" cy="2639462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Brexit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Supports for Business</a:t>
            </a:r>
          </a:p>
          <a:p>
            <a:pPr algn="r"/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Thomas McEvoy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Head of </a:t>
            </a:r>
            <a:r>
              <a:rPr lang="en-US" sz="1800" dirty="0" smtClean="0">
                <a:solidFill>
                  <a:srgbClr val="00B050"/>
                </a:solidFill>
              </a:rPr>
              <a:t>Enterprise, </a:t>
            </a:r>
            <a:r>
              <a:rPr lang="en-US" sz="1800" dirty="0" err="1" smtClean="0">
                <a:solidFill>
                  <a:srgbClr val="00B050"/>
                </a:solidFill>
              </a:rPr>
              <a:t>Louth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Co.Co</a:t>
            </a:r>
            <a:r>
              <a:rPr lang="en-US" sz="1800" dirty="0" smtClean="0">
                <a:solidFill>
                  <a:srgbClr val="00B050"/>
                </a:solidFill>
              </a:rPr>
              <a:t>. 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11</a:t>
            </a:r>
            <a:r>
              <a:rPr lang="en-US" sz="1800" baseline="30000" dirty="0" smtClean="0">
                <a:solidFill>
                  <a:srgbClr val="00B050"/>
                </a:solidFill>
              </a:rPr>
              <a:t>th</a:t>
            </a:r>
            <a:r>
              <a:rPr lang="en-US" sz="1800" dirty="0" smtClean="0">
                <a:solidFill>
                  <a:srgbClr val="00B050"/>
                </a:solidFill>
              </a:rPr>
              <a:t> Nov 2020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6C3FB-213F-2548-88ED-4FB829FD64F6}"/>
              </a:ext>
            </a:extLst>
          </p:cNvPr>
          <p:cNvSpPr txBox="1"/>
          <p:nvPr/>
        </p:nvSpPr>
        <p:spPr>
          <a:xfrm>
            <a:off x="504000" y="4030123"/>
            <a:ext cx="260465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LocalEnterprise.ie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MakingItHappen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828" y="135265"/>
            <a:ext cx="2517296" cy="11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598" y="187030"/>
            <a:ext cx="5400600" cy="432197"/>
          </a:xfrm>
        </p:spPr>
        <p:txBody>
          <a:bodyPr>
            <a:noAutofit/>
          </a:bodyPr>
          <a:lstStyle/>
          <a:p>
            <a:r>
              <a:rPr lang="en-IE" sz="3400" b="1" dirty="0" smtClean="0">
                <a:solidFill>
                  <a:srgbClr val="0093D1"/>
                </a:solidFill>
              </a:rPr>
              <a:t>Business Supports Roadmap </a:t>
            </a:r>
            <a:r>
              <a:rPr lang="en-IE" sz="3200" b="1" dirty="0" smtClean="0">
                <a:solidFill>
                  <a:srgbClr val="0093D1"/>
                </a:solidFill>
              </a:rPr>
              <a:t/>
            </a:r>
            <a:br>
              <a:rPr lang="en-IE" sz="3200" b="1" dirty="0" smtClean="0">
                <a:solidFill>
                  <a:srgbClr val="0093D1"/>
                </a:solidFill>
              </a:rPr>
            </a:br>
            <a:r>
              <a:rPr lang="en-IE" sz="3200" b="1" dirty="0">
                <a:solidFill>
                  <a:srgbClr val="0093D1"/>
                </a:solidFill>
              </a:rPr>
              <a:t> </a:t>
            </a:r>
            <a:r>
              <a:rPr lang="en-IE" sz="3200" b="1" dirty="0" smtClean="0">
                <a:solidFill>
                  <a:srgbClr val="0093D1"/>
                </a:solidFill>
              </a:rPr>
              <a:t>   – </a:t>
            </a:r>
            <a:r>
              <a:rPr lang="en-IE" sz="3200" dirty="0" smtClean="0">
                <a:solidFill>
                  <a:srgbClr val="0093D1"/>
                </a:solidFill>
              </a:rPr>
              <a:t>3 steps to mitigate </a:t>
            </a:r>
            <a:r>
              <a:rPr lang="en-IE" sz="3200" dirty="0" err="1" smtClean="0">
                <a:solidFill>
                  <a:srgbClr val="0093D1"/>
                </a:solidFill>
              </a:rPr>
              <a:t>Brexit</a:t>
            </a:r>
            <a:endParaRPr lang="en-IE" sz="3200" dirty="0">
              <a:solidFill>
                <a:srgbClr val="0093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258" y="1186697"/>
            <a:ext cx="7078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IE" sz="22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Assess Exposure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IE" sz="1200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2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2.    Prepare a Plan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dirty="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- Grants from </a:t>
            </a:r>
            <a:r>
              <a:rPr lang="en-IE" i="1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Enterprise Ireland </a:t>
            </a:r>
            <a:r>
              <a:rPr lang="en-IE" dirty="0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and </a:t>
            </a:r>
            <a:r>
              <a:rPr lang="en-IE" i="1" dirty="0" err="1" smtClean="0">
                <a:solidFill>
                  <a:schemeClr val="tx1">
                    <a:lumMod val="75000"/>
                  </a:schemeClr>
                </a:solidFill>
                <a:latin typeface="Calibri"/>
                <a:ea typeface="ＭＳ Ｐゴシック"/>
              </a:rPr>
              <a:t>InterTradeIreland</a:t>
            </a:r>
            <a:endParaRPr lang="en-IE" i="1" dirty="0" smtClean="0">
              <a:solidFill>
                <a:schemeClr val="tx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 smtClean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>
              <a:defRPr/>
            </a:pPr>
            <a:r>
              <a:rPr lang="en-GB" alt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3.    Get Supports  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(financial </a:t>
            </a: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non-financial):</a:t>
            </a:r>
          </a:p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- Build Competitiveness </a:t>
            </a:r>
          </a:p>
          <a:p>
            <a:pPr>
              <a:defRPr/>
            </a:pP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- Expanding </a:t>
            </a: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reach/ 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New Markets </a:t>
            </a:r>
            <a:endParaRPr lang="en-GB" altLang="en-US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- Innovation</a:t>
            </a:r>
          </a:p>
          <a:p>
            <a:pPr>
              <a:defRPr/>
            </a:pPr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- Building Scale / Finance</a:t>
            </a:r>
          </a:p>
          <a:p>
            <a:pPr>
              <a:defRPr/>
            </a:pPr>
            <a:endParaRPr lang="en-GB" altLang="en-US" sz="12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altLang="en-US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www.LocalEnterprise.ie/Louth</a:t>
            </a:r>
            <a:r>
              <a:rPr lang="en-GB" altLang="en-US" sz="2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820" y="63573"/>
            <a:ext cx="2621518" cy="12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563" y="241788"/>
            <a:ext cx="7812911" cy="707338"/>
          </a:xfrm>
        </p:spPr>
        <p:txBody>
          <a:bodyPr>
            <a:noAutofit/>
          </a:bodyPr>
          <a:lstStyle/>
          <a:p>
            <a:r>
              <a:rPr lang="en-IE" sz="2800" b="1" dirty="0" smtClean="0">
                <a:solidFill>
                  <a:srgbClr val="0093D1"/>
                </a:solidFill>
              </a:rPr>
              <a:t>Next Steps: </a:t>
            </a:r>
            <a:br>
              <a:rPr lang="en-IE" sz="2800" b="1" dirty="0" smtClean="0">
                <a:solidFill>
                  <a:srgbClr val="0093D1"/>
                </a:solidFill>
              </a:rPr>
            </a:br>
            <a:r>
              <a:rPr lang="en-IE" sz="2800" b="1" dirty="0" smtClean="0">
                <a:solidFill>
                  <a:srgbClr val="0093D1"/>
                </a:solidFill>
              </a:rPr>
              <a:t>Avail of Advise / </a:t>
            </a:r>
            <a:r>
              <a:rPr lang="en-IE" sz="2800" b="1" dirty="0">
                <a:solidFill>
                  <a:srgbClr val="0093D1"/>
                </a:solidFill>
              </a:rPr>
              <a:t>Assess Exposure to BREXIT </a:t>
            </a:r>
            <a:r>
              <a:rPr lang="en-IE" sz="3200" b="1" dirty="0">
                <a:solidFill>
                  <a:srgbClr val="0093D1"/>
                </a:solidFill>
              </a:rPr>
              <a:t/>
            </a:r>
            <a:br>
              <a:rPr lang="en-IE" sz="3200" b="1" dirty="0">
                <a:solidFill>
                  <a:srgbClr val="0093D1"/>
                </a:solidFill>
              </a:rPr>
            </a:br>
            <a:r>
              <a:rPr lang="en-IE" sz="4000" b="1" dirty="0" smtClean="0">
                <a:solidFill>
                  <a:srgbClr val="0093D1"/>
                </a:solidFill>
              </a:rPr>
              <a:t/>
            </a:r>
            <a:br>
              <a:rPr lang="en-IE" sz="4000" b="1" dirty="0" smtClean="0">
                <a:solidFill>
                  <a:srgbClr val="0093D1"/>
                </a:solidFill>
              </a:rPr>
            </a:br>
            <a:r>
              <a:rPr lang="en-IE" sz="2400" b="1" dirty="0" smtClean="0"/>
              <a:t>- LEO </a:t>
            </a:r>
            <a:r>
              <a:rPr lang="en-IE" sz="2400" b="1" dirty="0" err="1" smtClean="0"/>
              <a:t>Brexit</a:t>
            </a:r>
            <a:r>
              <a:rPr lang="en-IE" sz="2400" b="1" dirty="0" smtClean="0"/>
              <a:t> Advisory Clinic </a:t>
            </a:r>
            <a:br>
              <a:rPr lang="en-IE" sz="2400" b="1" dirty="0" smtClean="0"/>
            </a:br>
            <a:r>
              <a:rPr lang="en-IE" sz="1600" b="1" dirty="0" smtClean="0"/>
              <a:t/>
            </a:r>
            <a:br>
              <a:rPr lang="en-IE" sz="1600" b="1" dirty="0" smtClean="0"/>
            </a:br>
            <a:r>
              <a:rPr lang="en-IE" sz="2400" b="1" dirty="0" smtClean="0"/>
              <a:t>- LEO </a:t>
            </a:r>
            <a:r>
              <a:rPr lang="en-IE" sz="2400" b="1" dirty="0" err="1" smtClean="0"/>
              <a:t>Brexit</a:t>
            </a:r>
            <a:r>
              <a:rPr lang="en-IE" sz="2400" b="1" dirty="0" smtClean="0"/>
              <a:t> Mentor </a:t>
            </a:r>
            <a:br>
              <a:rPr lang="en-IE" sz="2400" b="1" dirty="0" smtClean="0"/>
            </a:br>
            <a:r>
              <a:rPr lang="en-IE" sz="1600" b="1" dirty="0" smtClean="0"/>
              <a:t/>
            </a:r>
            <a:br>
              <a:rPr lang="en-IE" sz="1600" b="1" dirty="0" smtClean="0"/>
            </a:br>
            <a:r>
              <a:rPr lang="en-IE" sz="2400" b="1" dirty="0" smtClean="0"/>
              <a:t>- </a:t>
            </a:r>
            <a:r>
              <a:rPr lang="en-IE" sz="2400" b="1" dirty="0" err="1" smtClean="0"/>
              <a:t>Brexit</a:t>
            </a:r>
            <a:r>
              <a:rPr lang="en-IE" sz="2400" b="1" dirty="0" smtClean="0"/>
              <a:t> Readiness Checker</a:t>
            </a:r>
            <a:br>
              <a:rPr lang="en-IE" sz="2400" b="1" dirty="0" smtClean="0"/>
            </a:br>
            <a:r>
              <a:rPr lang="en-IE" sz="1600" b="1" dirty="0" smtClean="0"/>
              <a:t/>
            </a:r>
            <a:br>
              <a:rPr lang="en-IE" sz="1600" b="1" dirty="0" smtClean="0"/>
            </a:br>
            <a:r>
              <a:rPr lang="en-IE" sz="2400" b="1" dirty="0" smtClean="0"/>
              <a:t>- Prepare Your Business for Customs </a:t>
            </a:r>
            <a:br>
              <a:rPr lang="en-IE" sz="2400" b="1" dirty="0" smtClean="0"/>
            </a:br>
            <a:r>
              <a:rPr lang="en-IE" sz="2400" b="1" dirty="0"/>
              <a:t> </a:t>
            </a:r>
            <a:r>
              <a:rPr lang="en-IE" sz="2400" b="1" dirty="0" smtClean="0"/>
              <a:t>  Workshop</a:t>
            </a:r>
            <a:br>
              <a:rPr lang="en-IE" sz="2400" b="1" dirty="0" smtClean="0"/>
            </a:br>
            <a:r>
              <a:rPr lang="en-IE" sz="2400" b="1" dirty="0"/>
              <a:t> </a:t>
            </a:r>
            <a:r>
              <a:rPr lang="en-IE" sz="2400" b="1" dirty="0" smtClean="0"/>
              <a:t>  </a:t>
            </a:r>
            <a:r>
              <a:rPr lang="en-IE" sz="2000" b="1" i="1" dirty="0" smtClean="0"/>
              <a:t>30</a:t>
            </a:r>
            <a:r>
              <a:rPr lang="en-IE" sz="2000" b="1" i="1" baseline="30000" dirty="0" smtClean="0"/>
              <a:t>th</a:t>
            </a:r>
            <a:r>
              <a:rPr lang="en-IE" sz="2000" b="1" i="1" dirty="0" smtClean="0"/>
              <a:t> Nov (Monday) 9.30am to 4pm</a:t>
            </a:r>
            <a:br>
              <a:rPr lang="en-IE" sz="2000" b="1" i="1" dirty="0" smtClean="0"/>
            </a:br>
            <a:r>
              <a:rPr lang="en-IE" sz="2000" b="1" i="1" dirty="0" smtClean="0"/>
              <a:t>    Register free: </a:t>
            </a:r>
            <a:r>
              <a:rPr lang="en-IE" sz="2000" b="1" i="1" dirty="0" smtClean="0">
                <a:hlinkClick r:id="rId2"/>
              </a:rPr>
              <a:t>www.LocalEnterprise.ie/Louth</a:t>
            </a:r>
            <a:r>
              <a:rPr lang="en-IE" sz="2000" b="1" i="1" dirty="0" smtClean="0"/>
              <a:t>  </a:t>
            </a:r>
            <a:endParaRPr lang="en-IE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29471" y="2721190"/>
            <a:ext cx="3421929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u="sng" dirty="0" smtClean="0">
                <a:latin typeface="Calibri"/>
                <a:ea typeface="ＭＳ Ｐゴシック"/>
              </a:rPr>
              <a:t>Action: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b="1" u="sng" dirty="0" smtClean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b="1" dirty="0" smtClean="0">
                <a:latin typeface="Calibri"/>
                <a:ea typeface="ＭＳ Ｐゴシック"/>
              </a:rPr>
              <a:t>Email: </a:t>
            </a:r>
            <a:r>
              <a:rPr lang="en-IE" b="1" dirty="0" smtClean="0">
                <a:latin typeface="Calibri"/>
                <a:ea typeface="ＭＳ Ｐゴシック"/>
                <a:hlinkClick r:id="rId3"/>
              </a:rPr>
              <a:t>info@leo.louthcoco.ie</a:t>
            </a:r>
            <a:r>
              <a:rPr lang="en-IE" b="1" dirty="0" smtClean="0">
                <a:latin typeface="Calibri"/>
                <a:ea typeface="ＭＳ Ｐゴシック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libri"/>
                <a:ea typeface="ＭＳ Ｐゴシック"/>
              </a:rPr>
              <a:t>	</a:t>
            </a:r>
            <a:r>
              <a:rPr lang="en-IE" b="1" dirty="0" smtClean="0">
                <a:latin typeface="Calibri"/>
                <a:ea typeface="ＭＳ Ｐゴシック"/>
              </a:rPr>
              <a:t>ref. LEO Louth </a:t>
            </a:r>
            <a:r>
              <a:rPr lang="en-IE" b="1" dirty="0" err="1" smtClean="0">
                <a:latin typeface="Calibri"/>
                <a:ea typeface="ＭＳ Ｐゴシック"/>
              </a:rPr>
              <a:t>Brexit</a:t>
            </a:r>
            <a:r>
              <a:rPr lang="en-IE" b="1" dirty="0" smtClean="0">
                <a:latin typeface="Calibri"/>
                <a:ea typeface="ＭＳ Ｐゴシック"/>
              </a:rPr>
              <a:t> Mentor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dirty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b="1" u="sng" dirty="0" smtClean="0">
                <a:ea typeface="ＭＳ Ｐゴシック"/>
                <a:hlinkClick r:id="rId4"/>
              </a:rPr>
              <a:t>www.PrepareForBrexit.com</a:t>
            </a:r>
            <a:endParaRPr lang="en-IE" b="1" u="sng" dirty="0" smtClean="0"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00" b="1" u="sng" dirty="0"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b="1" u="sng" dirty="0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b="1" dirty="0">
                <a:ea typeface="ＭＳ Ｐゴシック"/>
                <a:hlinkClick r:id="rId5"/>
              </a:rPr>
              <a:t>www.gov.ie/Brexit</a:t>
            </a:r>
            <a:endParaRPr lang="en-IE" b="1" dirty="0"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 smtClean="0">
              <a:latin typeface="Calibri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159" y="1054121"/>
            <a:ext cx="2323496" cy="13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563" y="241788"/>
            <a:ext cx="7812911" cy="707338"/>
          </a:xfrm>
        </p:spPr>
        <p:txBody>
          <a:bodyPr>
            <a:noAutofit/>
          </a:bodyPr>
          <a:lstStyle/>
          <a:p>
            <a:r>
              <a:rPr lang="en-IE" sz="2800" b="1" dirty="0" smtClean="0">
                <a:solidFill>
                  <a:srgbClr val="0093D1"/>
                </a:solidFill>
              </a:rPr>
              <a:t>LEO Management Development Programmes</a:t>
            </a: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400" b="1" dirty="0" smtClean="0"/>
              <a:t>1. Retail Development Programme</a:t>
            </a:r>
            <a:br>
              <a:rPr lang="en-IE" sz="2400" b="1" dirty="0" smtClean="0"/>
            </a:b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 smtClean="0"/>
              <a:t>2. Financial Capability Programme</a:t>
            </a:r>
            <a:br>
              <a:rPr lang="en-IE" sz="2400" b="1" dirty="0" smtClean="0"/>
            </a:b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 smtClean="0"/>
              <a:t>3. Export Programme</a:t>
            </a:r>
            <a:br>
              <a:rPr lang="en-IE" sz="2400" b="1" dirty="0" smtClean="0"/>
            </a:b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 smtClean="0"/>
              <a:t>4. Innovation Programme </a:t>
            </a:r>
            <a:br>
              <a:rPr lang="en-IE" sz="2400" b="1" dirty="0" smtClean="0"/>
            </a:b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i="1" dirty="0" smtClean="0">
                <a:solidFill>
                  <a:schemeClr val="accent6">
                    <a:lumMod val="75000"/>
                  </a:schemeClr>
                </a:solidFill>
              </a:rPr>
              <a:t>Thank You </a:t>
            </a:r>
            <a:r>
              <a:rPr lang="en-GB" altLang="en-US" sz="2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www.LocalEnterprise.ie/Louth</a:t>
            </a:r>
            <a:r>
              <a:rPr lang="en-IE" sz="2400" b="1" dirty="0" smtClean="0"/>
              <a:t/>
            </a:r>
            <a:br>
              <a:rPr lang="en-IE" sz="2400" b="1" dirty="0" smtClean="0"/>
            </a:br>
            <a:endParaRPr lang="en-IE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29471" y="2721190"/>
            <a:ext cx="3421929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u="sng" dirty="0" smtClean="0">
                <a:latin typeface="Calibri"/>
                <a:ea typeface="ＭＳ Ｐゴシック"/>
              </a:rPr>
              <a:t>Action: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b="1" u="sng" dirty="0" smtClean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b="1" dirty="0" smtClean="0">
                <a:latin typeface="Calibri"/>
                <a:ea typeface="ＭＳ Ｐゴシック"/>
              </a:rPr>
              <a:t>Email: </a:t>
            </a:r>
            <a:r>
              <a:rPr lang="en-IE" b="1" dirty="0" smtClean="0">
                <a:latin typeface="Calibri"/>
                <a:ea typeface="ＭＳ Ｐゴシック"/>
                <a:hlinkClick r:id="rId3"/>
              </a:rPr>
              <a:t>info@leo.louthcoco.ie</a:t>
            </a:r>
            <a:r>
              <a:rPr lang="en-IE" b="1" dirty="0" smtClean="0">
                <a:latin typeface="Calibri"/>
                <a:ea typeface="ＭＳ Ｐゴシック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latin typeface="Calibri"/>
                <a:ea typeface="ＭＳ Ｐゴシック"/>
              </a:rPr>
              <a:t>	</a:t>
            </a:r>
            <a:r>
              <a:rPr lang="en-IE" b="1" dirty="0" smtClean="0">
                <a:latin typeface="Calibri"/>
                <a:ea typeface="ＭＳ Ｐゴシック"/>
              </a:rPr>
              <a:t>ref. LEO Louth Mgmt. Dev.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dirty="0" smtClean="0">
              <a:latin typeface="Calibri"/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b="1" u="sng" dirty="0" smtClean="0">
                <a:ea typeface="ＭＳ Ｐゴシック"/>
                <a:hlinkClick r:id="rId4"/>
              </a:rPr>
              <a:t>www.PrepareForBrexit.com</a:t>
            </a:r>
            <a:endParaRPr lang="en-IE" b="1" u="sng" dirty="0" smtClean="0"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00" b="1" u="sng" dirty="0">
              <a:ea typeface="ＭＳ Ｐゴシック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b="1" u="sng" dirty="0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b="1" dirty="0">
                <a:ea typeface="ＭＳ Ｐゴシック"/>
                <a:hlinkClick r:id="rId5"/>
              </a:rPr>
              <a:t>www.gov.ie/Brexit</a:t>
            </a:r>
            <a:endParaRPr lang="en-IE" b="1" dirty="0"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 smtClean="0">
              <a:latin typeface="Calibri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784" y="1146721"/>
            <a:ext cx="2323496" cy="13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4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National">
  <a:themeElements>
    <a:clrScheme name="Custom 4">
      <a:dk1>
        <a:srgbClr val="414041"/>
      </a:dk1>
      <a:lt1>
        <a:srgbClr val="FFFFFF"/>
      </a:lt1>
      <a:dk2>
        <a:srgbClr val="0093D0"/>
      </a:dk2>
      <a:lt2>
        <a:srgbClr val="8DC63F"/>
      </a:lt2>
      <a:accent1>
        <a:srgbClr val="00A94F"/>
      </a:accent1>
      <a:accent2>
        <a:srgbClr val="E20177"/>
      </a:accent2>
      <a:accent3>
        <a:srgbClr val="F78E1E"/>
      </a:accent3>
      <a:accent4>
        <a:srgbClr val="FFC31F"/>
      </a:accent4>
      <a:accent5>
        <a:srgbClr val="C1CD23"/>
      </a:accent5>
      <a:accent6>
        <a:srgbClr val="739DD2"/>
      </a:accent6>
      <a:hlink>
        <a:srgbClr val="D81E05"/>
      </a:hlink>
      <a:folHlink>
        <a:srgbClr val="00A3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4283</TotalTime>
  <Words>203</Words>
  <Application>Microsoft Office PowerPoint</Application>
  <PresentationFormat>On-screen Show (16:9)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Calibri-Bold</vt:lpstr>
      <vt:lpstr>Lucida Grande</vt:lpstr>
      <vt:lpstr>Cover - National</vt:lpstr>
      <vt:lpstr>PowerPoint Presentation</vt:lpstr>
      <vt:lpstr>Business Supports Roadmap      – 3 steps to mitigate Brexit</vt:lpstr>
      <vt:lpstr>Next Steps:  Avail of Advise / Assess Exposure to BREXIT   - LEO Brexit Advisory Clinic   - LEO Brexit Mentor   - Brexit Readiness Checker  - Prepare Your Business for Customs     Workshop    30th Nov (Monday) 9.30am to 4pm     Register free: www.LocalEnterprise.ie/Louth  </vt:lpstr>
      <vt:lpstr>LEO Management Development Programmes   1. Retail Development Programme  2. Financial Capability Programme  3. Export Programme  4. Innovation Programme    Thank You www.LocalEnterprise.ie/Louth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Boyle</dc:creator>
  <cp:lastModifiedBy>Thomas  Mc Evoy</cp:lastModifiedBy>
  <cp:revision>106</cp:revision>
  <cp:lastPrinted>2019-02-19T17:05:35Z</cp:lastPrinted>
  <dcterms:created xsi:type="dcterms:W3CDTF">2019-02-13T14:18:50Z</dcterms:created>
  <dcterms:modified xsi:type="dcterms:W3CDTF">2020-11-11T18:12:06Z</dcterms:modified>
</cp:coreProperties>
</file>