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9" r:id="rId2"/>
    <p:sldId id="257" r:id="rId3"/>
    <p:sldId id="264" r:id="rId4"/>
    <p:sldId id="263" r:id="rId5"/>
    <p:sldId id="262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76" r:id="rId14"/>
    <p:sldId id="259" r:id="rId15"/>
    <p:sldId id="260" r:id="rId16"/>
    <p:sldId id="265" r:id="rId17"/>
    <p:sldId id="277" r:id="rId18"/>
    <p:sldId id="269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B2D8"/>
    <a:srgbClr val="E9874A"/>
    <a:srgbClr val="D1613A"/>
    <a:srgbClr val="1CA1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>
      <p:cViewPr>
        <p:scale>
          <a:sx n="165" d="100"/>
          <a:sy n="165" d="100"/>
        </p:scale>
        <p:origin x="-72" y="2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81528-B27E-1648-9A8C-58942BA58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94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500C-1051-C44F-9699-7E929E592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53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32CDD-9B18-C748-A5FC-21962AB13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68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2C6F2-2766-3444-9E75-28FEC112D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204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848BD-ADE9-3546-9451-1B279278F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76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2F62D-C831-0547-A383-DA02D4F59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97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444F-6C0B-634A-AE06-131FCC68F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36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9391-95CE-C447-8C93-9758D02D5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42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E3A8-57F1-0741-9EC5-A005995F8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19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323FA-5C00-8D4D-A2EC-FA7A4C87C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913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A4843-F0FD-5148-B20F-C196F00B3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447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C76E80-165A-7647-9229-7DCE62AEA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WP Corp PP P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663959"/>
            <a:ext cx="4829848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4800" dirty="0" smtClean="0"/>
              <a:t>Business Support</a:t>
            </a:r>
          </a:p>
          <a:p>
            <a:r>
              <a:rPr lang="en-IE" sz="4800" dirty="0" smtClean="0"/>
              <a:t>Programmes</a:t>
            </a:r>
            <a:endParaRPr lang="en-IE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460102"/>
            <a:ext cx="44545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dirty="0" smtClean="0"/>
              <a:t>Grant Gilmore, </a:t>
            </a:r>
            <a:r>
              <a:rPr lang="en-IE" dirty="0" err="1" smtClean="0"/>
              <a:t>InterTradeIreland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067888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660488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5400" dirty="0" smtClean="0"/>
              <a:t>Know-How to Tender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73459"/>
            <a:ext cx="299556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dirty="0" smtClean="0"/>
              <a:t>Pilot Go-2-Tender </a:t>
            </a:r>
            <a:r>
              <a:rPr lang="en-IE" dirty="0" err="1" smtClean="0"/>
              <a:t>Lite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060848"/>
            <a:ext cx="7056784" cy="478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2095" marR="6350" indent="-25200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52095" marR="6350" indent="-252000">
              <a:lnSpc>
                <a:spcPct val="111100"/>
              </a:lnSpc>
            </a:pP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1340768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2B2D8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 descr="Tender PP 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38"/>
          <a:stretch/>
        </p:blipFill>
        <p:spPr>
          <a:xfrm>
            <a:off x="0" y="5866190"/>
            <a:ext cx="9144000" cy="9918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6291" y="2156692"/>
            <a:ext cx="71674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Go-2-Tender </a:t>
            </a:r>
            <a:r>
              <a:rPr lang="en-GB" sz="1400" dirty="0" err="1" smtClean="0"/>
              <a:t>Lite</a:t>
            </a:r>
            <a:r>
              <a:rPr lang="en-GB" sz="1400" dirty="0" smtClean="0"/>
              <a:t> is a pilot workshop for micro-enterprises (&lt;10 ‘</a:t>
            </a:r>
            <a:r>
              <a:rPr lang="en-GB" sz="1400" dirty="0" err="1" smtClean="0"/>
              <a:t>ees</a:t>
            </a:r>
            <a:r>
              <a:rPr lang="en-GB" sz="1400" dirty="0" smtClean="0"/>
              <a:t>) giving confidence, knowledge and practical support to public tender novices.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314037" y="3121891"/>
            <a:ext cx="6543964" cy="2279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95" marR="6350" indent="-252000">
              <a:lnSpc>
                <a:spcPct val="111100"/>
              </a:lnSpc>
              <a:spcBef>
                <a:spcPts val="1985"/>
              </a:spcBef>
              <a:buFont typeface="Wingdings" pitchFamily="2" charset="2"/>
              <a:buChar char="§"/>
            </a:pP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Half day workshop followed by one hour advice clinic /mentoring for very participant. </a:t>
            </a:r>
          </a:p>
          <a:p>
            <a:pPr marL="252095" marR="6350" indent="-252000">
              <a:lnSpc>
                <a:spcPct val="111100"/>
              </a:lnSpc>
              <a:spcBef>
                <a:spcPts val="1985"/>
              </a:spcBef>
              <a:buFont typeface="Wingdings" pitchFamily="2" charset="2"/>
              <a:buChar char="§"/>
            </a:pP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Participants are then encouraged to develop tender know-how, look for opportunities and new potential markets.</a:t>
            </a:r>
          </a:p>
          <a:p>
            <a:pPr marL="252095" marR="6350" indent="-252000">
              <a:lnSpc>
                <a:spcPct val="111100"/>
              </a:lnSpc>
              <a:spcBef>
                <a:spcPts val="1985"/>
              </a:spcBef>
              <a:buFont typeface="Wingdings" pitchFamily="2" charset="2"/>
              <a:buChar char="§"/>
            </a:pP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Partnership with Wicklow &amp; </a:t>
            </a:r>
            <a:r>
              <a:rPr lang="en-GB" sz="1400" dirty="0" err="1" smtClean="0">
                <a:solidFill>
                  <a:srgbClr val="000000"/>
                </a:solidFill>
                <a:latin typeface="Arial"/>
                <a:cs typeface="Arial"/>
              </a:rPr>
              <a:t>Fingal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 Local Enterprise Offices and the Local Government Strategic Procurement Board.</a:t>
            </a:r>
          </a:p>
          <a:p>
            <a:pPr marL="252095" marR="232410" indent="-252000">
              <a:lnSpc>
                <a:spcPct val="111100"/>
              </a:lnSpc>
            </a:pP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660488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5400" dirty="0" smtClean="0"/>
              <a:t>Know-How to Tender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73459"/>
            <a:ext cx="321004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dirty="0" smtClean="0"/>
              <a:t>Meet The Buyer Events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060848"/>
            <a:ext cx="7056784" cy="330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6350">
              <a:lnSpc>
                <a:spcPct val="111100"/>
              </a:lnSpc>
            </a:pP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The aim of these events is to p</a:t>
            </a:r>
            <a:r>
              <a:rPr lang="en-GB" sz="1400" spc="-45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ovide SMEs with an opportunity to engage with some of the key public sector buyers ac</a:t>
            </a:r>
            <a:r>
              <a:rPr lang="en-GB" sz="1400" spc="-45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oss the island as well as the main business support agencies.</a:t>
            </a:r>
          </a:p>
          <a:p>
            <a:pPr marL="12700" marR="635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6350">
              <a:lnSpc>
                <a:spcPct val="111100"/>
              </a:lnSpc>
            </a:pP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Two events planned for 2015 – dates to be confirmed in Oct &amp; Nov</a:t>
            </a:r>
          </a:p>
          <a:p>
            <a:pPr marL="12700" marR="635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6350">
              <a:lnSpc>
                <a:spcPct val="111100"/>
              </a:lnSpc>
            </a:pP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All key Public Sector Buying organisations are present; OGP, CPD, HSE, Local Government, Education, Semi-States, </a:t>
            </a:r>
            <a:r>
              <a:rPr lang="en-GB" sz="1400" dirty="0" err="1" smtClean="0">
                <a:solidFill>
                  <a:srgbClr val="000000"/>
                </a:solidFill>
                <a:latin typeface="Arial"/>
                <a:cs typeface="Arial"/>
              </a:rPr>
              <a:t>CoPE’s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, new Super Councils (NI) </a:t>
            </a:r>
          </a:p>
          <a:p>
            <a:pPr marL="12700" marR="635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6350">
              <a:lnSpc>
                <a:spcPct val="111100"/>
              </a:lnSpc>
            </a:pP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Business Support Zone, Information Workshops, </a:t>
            </a:r>
            <a:r>
              <a:rPr lang="en-GB" sz="1400" dirty="0" err="1" smtClean="0">
                <a:solidFill>
                  <a:srgbClr val="000000"/>
                </a:solidFill>
                <a:latin typeface="Arial"/>
                <a:cs typeface="Arial"/>
              </a:rPr>
              <a:t>eTenders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 / </a:t>
            </a:r>
            <a:r>
              <a:rPr lang="en-GB" sz="1400" dirty="0" err="1" smtClean="0">
                <a:solidFill>
                  <a:srgbClr val="000000"/>
                </a:solidFill>
                <a:latin typeface="Arial"/>
                <a:cs typeface="Arial"/>
              </a:rPr>
              <a:t>eTenders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 NI seminars.</a:t>
            </a:r>
          </a:p>
          <a:p>
            <a:pPr marL="12700" marR="635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6350">
              <a:lnSpc>
                <a:spcPct val="111100"/>
              </a:lnSpc>
            </a:pP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For more information go to </a:t>
            </a:r>
            <a:r>
              <a:rPr lang="en-GB" sz="1400" dirty="0" err="1" smtClean="0">
                <a:solidFill>
                  <a:srgbClr val="000000"/>
                </a:solidFill>
                <a:latin typeface="Arial"/>
                <a:cs typeface="Arial"/>
              </a:rPr>
              <a:t>www.intertradeireland.com/tendersuccessfully</a:t>
            </a: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40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1340768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2B2D8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 descr="Tender PP 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38"/>
          <a:stretch/>
        </p:blipFill>
        <p:spPr>
          <a:xfrm>
            <a:off x="0" y="5866190"/>
            <a:ext cx="9144000" cy="99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660488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5400" dirty="0" smtClean="0"/>
              <a:t>Know-How to Tender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73459"/>
            <a:ext cx="258564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dirty="0" smtClean="0"/>
              <a:t>Consortia Services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060848"/>
            <a:ext cx="7056784" cy="30854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6350">
              <a:lnSpc>
                <a:spcPct val="111100"/>
              </a:lnSpc>
            </a:pP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The aim of the service is to support </a:t>
            </a:r>
            <a:r>
              <a:rPr lang="en-GB" sz="1400" dirty="0" err="1" smtClean="0">
                <a:solidFill>
                  <a:srgbClr val="000000"/>
                </a:solidFill>
                <a:latin typeface="Arial"/>
                <a:cs typeface="Arial"/>
              </a:rPr>
              <a:t>smes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 who are considering collaborating for upcoming public tenders.</a:t>
            </a:r>
          </a:p>
          <a:p>
            <a:pPr marL="12700" marR="635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6350">
              <a:lnSpc>
                <a:spcPct val="111100"/>
              </a:lnSpc>
            </a:pPr>
            <a:r>
              <a:rPr lang="en-GB" sz="1400" dirty="0" err="1" smtClean="0">
                <a:solidFill>
                  <a:srgbClr val="000000"/>
                </a:solidFill>
                <a:latin typeface="Arial"/>
                <a:cs typeface="Arial"/>
              </a:rPr>
              <a:t>Smes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 must be experienced in submitting tenders and demonstrate commitment  to working collaboratively.</a:t>
            </a:r>
          </a:p>
          <a:p>
            <a:pPr marL="12700" marR="635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6350">
              <a:lnSpc>
                <a:spcPct val="111100"/>
              </a:lnSpc>
            </a:pP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Mentoring / Consultancy Support of up to 5 days is available. </a:t>
            </a:r>
          </a:p>
          <a:p>
            <a:pPr marL="12700" marR="635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635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6350">
              <a:lnSpc>
                <a:spcPct val="111100"/>
              </a:lnSpc>
            </a:pPr>
            <a:r>
              <a:rPr lang="en-GB" sz="1400" b="1" dirty="0" smtClean="0">
                <a:solidFill>
                  <a:srgbClr val="000000"/>
                </a:solidFill>
                <a:latin typeface="Arial"/>
                <a:cs typeface="Arial"/>
              </a:rPr>
              <a:t>FOR INFORMATION ON ALL OUR SUPPORTS VISIT </a:t>
            </a:r>
          </a:p>
          <a:p>
            <a:pPr marL="12700" marR="635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6350">
              <a:lnSpc>
                <a:spcPct val="111100"/>
              </a:lnSpc>
            </a:pP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www.intertradeireland.com  </a:t>
            </a:r>
          </a:p>
          <a:p>
            <a:endParaRPr lang="en-GB" sz="140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1340768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2B2D8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 descr="Tender PP 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38"/>
          <a:stretch/>
        </p:blipFill>
        <p:spPr>
          <a:xfrm>
            <a:off x="0" y="5866190"/>
            <a:ext cx="9144000" cy="99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es PP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395" y="-27059"/>
            <a:ext cx="9197879" cy="69004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028" y="1259468"/>
            <a:ext cx="59772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E" b="1" dirty="0">
                <a:solidFill>
                  <a:srgbClr val="AB5D93"/>
                </a:solidFill>
              </a:rPr>
              <a:t>Sales Growth On Your Doorstep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415498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5400" dirty="0" smtClean="0"/>
              <a:t>Sales Growth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73459"/>
            <a:ext cx="11301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dirty="0" smtClean="0"/>
              <a:t>Acumen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060848"/>
            <a:ext cx="7056784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dirty="0" err="1" smtClean="0"/>
              <a:t>InterTradeIreland</a:t>
            </a:r>
            <a:r>
              <a:rPr lang="en-GB" sz="1400" dirty="0" smtClean="0"/>
              <a:t> can assist you to source and fund the right people to help you</a:t>
            </a:r>
          </a:p>
          <a:p>
            <a:r>
              <a:rPr lang="en-GB" sz="1400" dirty="0" smtClean="0"/>
              <a:t>increase your cross-border export sales North or South, right here on the island,</a:t>
            </a:r>
          </a:p>
          <a:p>
            <a:r>
              <a:rPr lang="en-GB" sz="1400" dirty="0" smtClean="0"/>
              <a:t>to help you improve your knowledge of the market and identify new business</a:t>
            </a:r>
          </a:p>
          <a:p>
            <a:r>
              <a:rPr lang="en-GB" sz="1400" dirty="0" smtClean="0"/>
              <a:t>opportunities.</a:t>
            </a:r>
          </a:p>
          <a:p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b="1" dirty="0" smtClean="0"/>
              <a:t>Employ a Salesperson</a:t>
            </a:r>
          </a:p>
          <a:p>
            <a:r>
              <a:rPr lang="en-GB" sz="1400" dirty="0" smtClean="0"/>
              <a:t>Funding towards 50% of their cost to a maximum of £15,000/€18,750 for a full time position or £8,000/€10,000 for a part time position.</a:t>
            </a:r>
          </a:p>
          <a:p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b="1" dirty="0" smtClean="0"/>
              <a:t>Marketing Graduate</a:t>
            </a:r>
          </a:p>
          <a:p>
            <a:r>
              <a:rPr lang="en-GB" sz="1400" dirty="0" smtClean="0"/>
              <a:t>50% funding for a skilled graduate to the value of £13,750/€17,150 plus the graduate will earn a fully funded post graduate diploma in sales development during their 12 month contract with your company.</a:t>
            </a:r>
          </a:p>
          <a:p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b="1" dirty="0" smtClean="0"/>
              <a:t>Marketing Research</a:t>
            </a:r>
          </a:p>
          <a:p>
            <a:r>
              <a:rPr lang="en-GB" sz="1400" dirty="0" smtClean="0"/>
              <a:t>Specialist consultancy support of up to £4,000/€5,000 to research cross-border opportunities and implement a cross-border strategy.</a:t>
            </a:r>
            <a:endParaRPr lang="en-IE" sz="140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1340768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2B2D8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 descr="Tender PP 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38"/>
          <a:stretch/>
        </p:blipFill>
        <p:spPr>
          <a:xfrm>
            <a:off x="0" y="5866190"/>
            <a:ext cx="9144000" cy="99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415498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5400" dirty="0" smtClean="0"/>
              <a:t>Sales Growth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73459"/>
            <a:ext cx="102752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dirty="0" smtClean="0"/>
              <a:t>Elevate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060848"/>
            <a:ext cx="7056784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400" dirty="0"/>
              <a:t>﻿</a:t>
            </a:r>
            <a:r>
              <a:rPr lang="en-IE" sz="1400" dirty="0" smtClean="0"/>
              <a:t>Designed specifically for </a:t>
            </a:r>
            <a:r>
              <a:rPr lang="en-GB" sz="1400" dirty="0" smtClean="0"/>
              <a:t>Micro-Businesses.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£5,000/€6,000 worth of consultancy time is available to you. 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Expert panel of almost 100 consultants offering specific expertise to identify and capitalise on the significant cross-border sales opportunities that exist on your doorstep.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You choose the expert.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They will work with you to develop a winning sales plan and fast track your cross-border exporting and success.</a:t>
            </a:r>
            <a:endParaRPr lang="en-IE" sz="14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1340768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2B2D8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 descr="Tender PP 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38"/>
          <a:stretch/>
        </p:blipFill>
        <p:spPr>
          <a:xfrm>
            <a:off x="0" y="5866190"/>
            <a:ext cx="9144000" cy="99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415498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5400" dirty="0" smtClean="0"/>
              <a:t>Sales Growth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73459"/>
            <a:ext cx="58600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dirty="0" smtClean="0"/>
              <a:t>Trade Accelerator Voucher &amp; Simple Guide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060848"/>
            <a:ext cx="7056784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smtClean="0"/>
              <a:t>Trade Accelerator Voucher</a:t>
            </a:r>
          </a:p>
          <a:p>
            <a:endParaRPr lang="en-GB" sz="1400" dirty="0" smtClean="0"/>
          </a:p>
          <a:p>
            <a:r>
              <a:rPr lang="en-GB" sz="1400" dirty="0" smtClean="0"/>
              <a:t>Financial support worth up to £1,000/€1,200 plus VAT towards professional advice in areas such as finance, regulation, employment law, currency, sales &amp; marketing and tendering.</a:t>
            </a:r>
          </a:p>
          <a:p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Simple Guide To Cross-Border Business</a:t>
            </a:r>
          </a:p>
          <a:p>
            <a:endParaRPr lang="en-GB" sz="1400" dirty="0" smtClean="0"/>
          </a:p>
          <a:p>
            <a:r>
              <a:rPr lang="en-GB" sz="1400" dirty="0" smtClean="0"/>
              <a:t>A simple guide on everything you need to know about expanding your business into</a:t>
            </a:r>
          </a:p>
          <a:p>
            <a:r>
              <a:rPr lang="en-GB" sz="1400" dirty="0" smtClean="0"/>
              <a:t>a new cross-border territory - all the do’s and </a:t>
            </a:r>
            <a:r>
              <a:rPr lang="en-GB" sz="1400" dirty="0" err="1" smtClean="0"/>
              <a:t>dont’s</a:t>
            </a:r>
            <a:r>
              <a:rPr lang="en-GB" sz="1400" dirty="0" smtClean="0"/>
              <a:t> as well as valuable information</a:t>
            </a:r>
          </a:p>
          <a:p>
            <a:r>
              <a:rPr lang="en-GB" sz="1400" dirty="0" smtClean="0"/>
              <a:t>on setting up a cross-border business as well as up to date regulatory information to</a:t>
            </a:r>
          </a:p>
          <a:p>
            <a:r>
              <a:rPr lang="en-GB" sz="1400" dirty="0" smtClean="0"/>
              <a:t>keep your business compliant. Download from </a:t>
            </a:r>
            <a:r>
              <a:rPr lang="en-GB" sz="1400" dirty="0" err="1" smtClean="0"/>
              <a:t>InterTradeIreland</a:t>
            </a:r>
            <a:r>
              <a:rPr lang="en-GB" sz="1400" dirty="0" smtClean="0"/>
              <a:t> website.</a:t>
            </a:r>
          </a:p>
          <a:p>
            <a:endParaRPr lang="en-GB" sz="1400" dirty="0" smtClean="0"/>
          </a:p>
          <a:p>
            <a:r>
              <a:rPr lang="en-GB" sz="1400" b="1" dirty="0" smtClean="0"/>
              <a:t>www.intertradeireland.com/salesgrowth</a:t>
            </a:r>
            <a:endParaRPr lang="en-IE" sz="1400" b="1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1340768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2B2D8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 descr="Tender PP 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38"/>
          <a:stretch/>
        </p:blipFill>
        <p:spPr>
          <a:xfrm>
            <a:off x="0" y="5866190"/>
            <a:ext cx="9144000" cy="99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SION-Innovation PP 1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8122" y="1229467"/>
            <a:ext cx="461199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b="1" dirty="0" smtClean="0">
                <a:solidFill>
                  <a:srgbClr val="08B89D"/>
                </a:solidFill>
              </a:rPr>
              <a:t>The Key To Innovation Success</a:t>
            </a:r>
            <a:endParaRPr lang="en-IE" b="1" dirty="0">
              <a:solidFill>
                <a:srgbClr val="08B89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6001643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5400" dirty="0" smtClean="0"/>
              <a:t>Innovation Success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73459"/>
            <a:ext cx="116217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dirty="0" smtClean="0"/>
              <a:t>FUSION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060848"/>
            <a:ext cx="7056784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42474C"/>
                </a:solidFill>
                <a:latin typeface="Arial"/>
                <a:cs typeface="Arial"/>
              </a:rPr>
              <a:t>FUSION is an innovation partnership between an SME, thi</a:t>
            </a:r>
            <a:r>
              <a:rPr lang="en-GB" sz="1400" spc="-45" dirty="0" smtClean="0">
                <a:solidFill>
                  <a:srgbClr val="42474C"/>
                </a:solidFill>
                <a:latin typeface="Arial"/>
                <a:cs typeface="Arial"/>
              </a:rPr>
              <a:t>r</a:t>
            </a:r>
            <a:r>
              <a:rPr lang="en-GB" sz="1400" dirty="0" smtClean="0">
                <a:solidFill>
                  <a:srgbClr val="42474C"/>
                </a:solidFill>
                <a:latin typeface="Arial"/>
                <a:cs typeface="Arial"/>
              </a:rPr>
              <a:t>d-level institution in the opposite jurisdiction and a high calib</a:t>
            </a:r>
            <a:r>
              <a:rPr lang="en-GB" sz="1400" spc="-45" dirty="0" smtClean="0">
                <a:solidFill>
                  <a:srgbClr val="42474C"/>
                </a:solidFill>
                <a:latin typeface="Arial"/>
                <a:cs typeface="Arial"/>
              </a:rPr>
              <a:t>r</a:t>
            </a:r>
            <a:r>
              <a:rPr lang="en-GB" sz="1400" dirty="0" smtClean="0">
                <a:solidFill>
                  <a:srgbClr val="42474C"/>
                </a:solidFill>
                <a:latin typeface="Arial"/>
                <a:cs typeface="Arial"/>
              </a:rPr>
              <a:t>e science/engineering or technology graduate.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>
              <a:solidFill>
                <a:srgbClr val="42474C"/>
              </a:solidFill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You can choose an 18 month project (typically for new product or service development) or a 12 month project (typically for process improvement) depending on your business needs. 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Funding is available up to £44,250/€52,800 for 18 month projects and up to £31,000/€37,000 for 12 month projects.</a:t>
            </a:r>
          </a:p>
          <a:p>
            <a:endParaRPr lang="en-GB" sz="1400" dirty="0" smtClean="0"/>
          </a:p>
          <a:p>
            <a:r>
              <a:rPr lang="en-GB" sz="1400" b="1" dirty="0" smtClean="0"/>
              <a:t>www.intertradeireland.com/innovationsuccess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1340768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2B2D8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 descr="Tender PP 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38"/>
          <a:stretch/>
        </p:blipFill>
        <p:spPr>
          <a:xfrm>
            <a:off x="0" y="5866190"/>
            <a:ext cx="9144000" cy="99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WP Corp PP P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23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528343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5400" dirty="0" err="1" smtClean="0"/>
              <a:t>InterTradeIreland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73459"/>
            <a:ext cx="659154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dirty="0" smtClean="0"/>
              <a:t>Encouraging SMEs to energise their Businesses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060848"/>
            <a:ext cx="7056784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E" sz="1400" dirty="0"/>
              <a:t>﻿</a:t>
            </a:r>
            <a:endParaRPr lang="en-IE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dirty="0" err="1" smtClean="0"/>
              <a:t>InterTradeIreland</a:t>
            </a:r>
            <a:r>
              <a:rPr lang="en-GB" sz="1400" dirty="0" smtClean="0"/>
              <a:t> helps small businesses capitalise on the extraordinary possibilities that exist right here on the island of Ireland, where cross-border trade exceeds £2bn/ €2.8bn annually.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Over 25,000 companies have accessed services and intelligence that has energised their business. </a:t>
            </a:r>
          </a:p>
          <a:p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6,000 companies have taken part in </a:t>
            </a:r>
            <a:r>
              <a:rPr lang="en-GB" sz="1400" dirty="0" err="1" smtClean="0"/>
              <a:t>InterTradeIreland</a:t>
            </a:r>
            <a:r>
              <a:rPr lang="en-GB" sz="1400" dirty="0" smtClean="0"/>
              <a:t> programmes and have</a:t>
            </a:r>
          </a:p>
          <a:p>
            <a:r>
              <a:rPr lang="en-GB" sz="1400" dirty="0" smtClean="0"/>
              <a:t>generated £700 million of trade and business development value plus 3,000 jobs.</a:t>
            </a:r>
          </a:p>
          <a:p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In a challenging commercial world, business energy makes all the difference. </a:t>
            </a:r>
            <a:r>
              <a:rPr lang="en-GB" sz="1400" dirty="0" err="1" smtClean="0"/>
              <a:t>InterTradeIreland</a:t>
            </a:r>
            <a:r>
              <a:rPr lang="en-GB" sz="1400" dirty="0" smtClean="0"/>
              <a:t> can provide businesses with that energy, through a strong mix of business </a:t>
            </a:r>
            <a:r>
              <a:rPr lang="en-GB" sz="1400" b="1" dirty="0" smtClean="0"/>
              <a:t>intelligence</a:t>
            </a:r>
            <a:r>
              <a:rPr lang="en-GB" sz="1400" dirty="0" smtClean="0"/>
              <a:t>, meaningful </a:t>
            </a:r>
            <a:r>
              <a:rPr lang="en-GB" sz="1400" b="1" dirty="0" smtClean="0"/>
              <a:t>contacts</a:t>
            </a:r>
            <a:r>
              <a:rPr lang="en-GB" sz="1400" dirty="0" smtClean="0"/>
              <a:t> and </a:t>
            </a:r>
            <a:r>
              <a:rPr lang="en-GB" sz="1400" b="1" dirty="0" smtClean="0"/>
              <a:t>funding</a:t>
            </a:r>
            <a:r>
              <a:rPr lang="en-GB" sz="1400" dirty="0" smtClean="0"/>
              <a:t> support.</a:t>
            </a:r>
          </a:p>
          <a:p>
            <a:endParaRPr lang="en-GB" sz="1400" dirty="0" smtClean="0"/>
          </a:p>
          <a:p>
            <a:r>
              <a:rPr lang="en-IE" sz="1400" dirty="0" smtClean="0"/>
              <a:t> </a:t>
            </a:r>
          </a:p>
          <a:p>
            <a:endParaRPr lang="en-IE" sz="14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1340768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2B2D8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 descr="Tender PP 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38"/>
          <a:stretch/>
        </p:blipFill>
        <p:spPr>
          <a:xfrm>
            <a:off x="0" y="5866190"/>
            <a:ext cx="9144000" cy="99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779732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5400" dirty="0" smtClean="0"/>
              <a:t>Discover What’s Possible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73459"/>
            <a:ext cx="11140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dirty="0" smtClean="0"/>
              <a:t>Funding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060848"/>
            <a:ext cx="7056784" cy="330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400" dirty="0" smtClean="0"/>
          </a:p>
          <a:p>
            <a:pPr lvl="0">
              <a:buFont typeface="Arial" pitchFamily="34" charset="0"/>
              <a:buChar char="•"/>
            </a:pPr>
            <a:r>
              <a:rPr lang="en-GB" sz="1400" dirty="0" smtClean="0"/>
              <a:t> Sourcing specialist advice or finding the right person with the right skills can be a challenge for businesses, while partnering with academic institutes can be complex. </a:t>
            </a:r>
          </a:p>
          <a:p>
            <a:pPr lvl="0"/>
            <a:endParaRPr lang="en-GB" sz="1400" dirty="0" smtClean="0"/>
          </a:p>
          <a:p>
            <a:pPr lvl="0"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dirty="0" err="1" smtClean="0"/>
              <a:t>InterTradeIreland</a:t>
            </a:r>
            <a:r>
              <a:rPr lang="en-GB" sz="1400" dirty="0" smtClean="0"/>
              <a:t> can support companies financially in these areas, assisting not only with </a:t>
            </a:r>
            <a:r>
              <a:rPr lang="en-GB" sz="1400" b="1" dirty="0" smtClean="0"/>
              <a:t>funding, </a:t>
            </a:r>
            <a:r>
              <a:rPr lang="en-GB" sz="1400" dirty="0" smtClean="0"/>
              <a:t>but also with </a:t>
            </a:r>
            <a:r>
              <a:rPr lang="en-GB" sz="1400" b="1" dirty="0" smtClean="0"/>
              <a:t>specialist expertise </a:t>
            </a:r>
            <a:r>
              <a:rPr lang="en-GB" sz="1400" dirty="0" smtClean="0"/>
              <a:t>and </a:t>
            </a:r>
            <a:r>
              <a:rPr lang="en-GB" sz="1400" b="1" dirty="0" smtClean="0"/>
              <a:t>vital introductions</a:t>
            </a:r>
            <a:r>
              <a:rPr lang="en-GB" sz="1400" dirty="0" smtClean="0"/>
              <a:t>. </a:t>
            </a:r>
          </a:p>
          <a:p>
            <a:pPr lvl="0"/>
            <a:endParaRPr lang="en-GB" sz="1400" dirty="0" smtClean="0"/>
          </a:p>
          <a:p>
            <a:pPr lvl="0"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dirty="0" err="1" smtClean="0"/>
              <a:t>InterTradeIreland</a:t>
            </a:r>
            <a:r>
              <a:rPr lang="en-GB" sz="1400" dirty="0" smtClean="0"/>
              <a:t> helps early stage companies  become more ‘investor ready’ with a </a:t>
            </a:r>
            <a:r>
              <a:rPr lang="en-GB" sz="1400" b="1" dirty="0" smtClean="0"/>
              <a:t>range of Equity and Venture Capital Advisory Services </a:t>
            </a:r>
            <a:r>
              <a:rPr lang="en-GB" sz="1400" dirty="0" smtClean="0"/>
              <a:t>and links to key Business Angel networks on the island. </a:t>
            </a:r>
          </a:p>
          <a:p>
            <a:pPr lvl="0"/>
            <a:endParaRPr lang="en-GB" sz="1400" dirty="0" smtClean="0"/>
          </a:p>
          <a:p>
            <a:pPr lvl="0">
              <a:buFont typeface="Arial" pitchFamily="34" charset="0"/>
              <a:buChar char="•"/>
            </a:pPr>
            <a:r>
              <a:rPr lang="en-GB" sz="1400" dirty="0" smtClean="0"/>
              <a:t> For more established businesses looking to grow then our </a:t>
            </a:r>
            <a:r>
              <a:rPr lang="en-GB" sz="1400" b="1" dirty="0" smtClean="0"/>
              <a:t>Funding for Growth Advisory Services </a:t>
            </a:r>
            <a:r>
              <a:rPr lang="en-GB" sz="1400" dirty="0" smtClean="0"/>
              <a:t>and expertise can help guide them to the most appropriate form of finance for their business stage.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Clr>
                <a:srgbClr val="62B2D8"/>
              </a:buClr>
              <a:buSzPct val="110000"/>
            </a:pPr>
            <a:endParaRPr lang="en-IE" sz="14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1340768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2B2D8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 descr="Tender PP 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38"/>
          <a:stretch/>
        </p:blipFill>
        <p:spPr>
          <a:xfrm>
            <a:off x="0" y="5866190"/>
            <a:ext cx="9144000" cy="99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779732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5400" dirty="0" smtClean="0"/>
              <a:t>Discover What’s Possible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73459"/>
            <a:ext cx="15597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dirty="0" smtClean="0"/>
              <a:t>Intelligence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060848"/>
            <a:ext cx="7056784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E" sz="1400" dirty="0"/>
              <a:t>﻿</a:t>
            </a:r>
            <a:r>
              <a:rPr lang="en-GB" sz="1400" dirty="0" smtClean="0"/>
              <a:t> </a:t>
            </a:r>
            <a:r>
              <a:rPr lang="en-GB" sz="1400" dirty="0" err="1" smtClean="0"/>
              <a:t>InterTradeIreland</a:t>
            </a:r>
            <a:r>
              <a:rPr lang="en-GB" sz="1400" dirty="0" smtClean="0"/>
              <a:t> provides </a:t>
            </a:r>
            <a:r>
              <a:rPr lang="en-GB" sz="1400" b="1" dirty="0" smtClean="0"/>
              <a:t>valuable business &amp; policy intelligence </a:t>
            </a:r>
            <a:r>
              <a:rPr lang="en-GB" sz="1400" dirty="0" smtClean="0"/>
              <a:t>on opportunities, regulation, market trends and important influencers.</a:t>
            </a:r>
          </a:p>
          <a:p>
            <a:pPr lvl="0"/>
            <a:endParaRPr lang="en-GB" sz="1400" dirty="0" smtClean="0"/>
          </a:p>
          <a:p>
            <a:pPr lvl="0"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dirty="0" err="1" smtClean="0"/>
              <a:t>InterTradeIreland</a:t>
            </a:r>
            <a:r>
              <a:rPr lang="en-GB" sz="1400" dirty="0" smtClean="0"/>
              <a:t> also provides access to a strong knowledge base through </a:t>
            </a:r>
            <a:r>
              <a:rPr lang="en-GB" sz="1400" b="1" dirty="0" smtClean="0"/>
              <a:t>Graduates, Universities, Company collaboration and specialist advisors </a:t>
            </a:r>
            <a:r>
              <a:rPr lang="en-GB" sz="1400" dirty="0" smtClean="0"/>
              <a:t>to support innovation and product development.</a:t>
            </a:r>
          </a:p>
          <a:p>
            <a:pPr lvl="0"/>
            <a:endParaRPr lang="en-GB" sz="1400" dirty="0" smtClean="0"/>
          </a:p>
          <a:p>
            <a:pPr lvl="0"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dirty="0" err="1" smtClean="0"/>
              <a:t>InterTradeIreland</a:t>
            </a:r>
            <a:r>
              <a:rPr lang="en-GB" sz="1400" dirty="0" smtClean="0"/>
              <a:t> produces the largest </a:t>
            </a:r>
            <a:r>
              <a:rPr lang="en-GB" sz="1400" b="1" dirty="0" smtClean="0"/>
              <a:t>all-island Business Monitor su</a:t>
            </a:r>
            <a:r>
              <a:rPr lang="en-GB" sz="1400" dirty="0" smtClean="0"/>
              <a:t>rvey quarterly, publishes insightful research reports and provides a unique </a:t>
            </a:r>
            <a:r>
              <a:rPr lang="en-GB" sz="1400" b="1" dirty="0" smtClean="0"/>
              <a:t>all-island trade statistics </a:t>
            </a:r>
            <a:r>
              <a:rPr lang="en-GB" sz="1400" dirty="0" smtClean="0"/>
              <a:t>portal.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1340768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2B2D8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 descr="Tender PP 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38"/>
          <a:stretch/>
        </p:blipFill>
        <p:spPr>
          <a:xfrm>
            <a:off x="0" y="5866190"/>
            <a:ext cx="9144000" cy="99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779732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5400" dirty="0" smtClean="0"/>
              <a:t>Discover What’s Possible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73459"/>
            <a:ext cx="121507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dirty="0" smtClean="0"/>
              <a:t>Contacts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060848"/>
            <a:ext cx="7056784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IE" sz="1400" dirty="0"/>
              <a:t>﻿</a:t>
            </a:r>
            <a:r>
              <a:rPr lang="en-GB" sz="1400" dirty="0" err="1" smtClean="0"/>
              <a:t>InterTradeIreland’s</a:t>
            </a:r>
            <a:r>
              <a:rPr lang="en-GB" sz="1400" dirty="0" smtClean="0"/>
              <a:t> extensive networks and partnerships, formal and informal, are central to its purpose to grow business in Northern Ireland and Ireland.</a:t>
            </a:r>
          </a:p>
          <a:p>
            <a:pPr lvl="0"/>
            <a:endParaRPr lang="en-GB" sz="1400" dirty="0" smtClean="0"/>
          </a:p>
          <a:p>
            <a:pPr lvl="0">
              <a:buFont typeface="Arial" pitchFamily="34" charset="0"/>
              <a:buChar char="•"/>
            </a:pPr>
            <a:r>
              <a:rPr lang="en-GB" sz="1400" dirty="0" smtClean="0"/>
              <a:t> A series of business events including </a:t>
            </a:r>
            <a:r>
              <a:rPr lang="en-GB" sz="1400" b="1" dirty="0" smtClean="0"/>
              <a:t>conferences, seminars, workshops and </a:t>
            </a:r>
            <a:r>
              <a:rPr lang="en-GB" sz="1400" b="1" dirty="0" err="1" smtClean="0"/>
              <a:t>masterclasses</a:t>
            </a:r>
            <a:r>
              <a:rPr lang="en-GB" sz="1400" b="1" dirty="0" smtClean="0"/>
              <a:t> </a:t>
            </a:r>
            <a:r>
              <a:rPr lang="en-GB" sz="1400" dirty="0" smtClean="0"/>
              <a:t>on various topics and themes, </a:t>
            </a:r>
            <a:r>
              <a:rPr lang="en-GB" sz="1400" b="1" dirty="0" smtClean="0"/>
              <a:t>most of which are free to attend</a:t>
            </a:r>
            <a:r>
              <a:rPr lang="en-GB" sz="1400" dirty="0" smtClean="0"/>
              <a:t>, offer companies the valuable opportunity to make those all important connections across the island.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1340768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2B2D8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 descr="Tender PP 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38"/>
          <a:stretch/>
        </p:blipFill>
        <p:spPr>
          <a:xfrm>
            <a:off x="0" y="5866190"/>
            <a:ext cx="9144000" cy="99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nder PP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667" y="-65551"/>
            <a:ext cx="9313334" cy="69870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028" y="1259468"/>
            <a:ext cx="69133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E" b="1" dirty="0">
                <a:solidFill>
                  <a:srgbClr val="62B2D8"/>
                </a:solidFill>
              </a:rPr>
              <a:t>Know-How To Tender Successfully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660488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5400" dirty="0" smtClean="0"/>
              <a:t>Know-How to Tender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73459"/>
            <a:ext cx="430387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dirty="0" smtClean="0"/>
              <a:t>How </a:t>
            </a:r>
            <a:r>
              <a:rPr lang="en-IE" dirty="0" err="1" smtClean="0"/>
              <a:t>InterTradeIreland</a:t>
            </a:r>
            <a:r>
              <a:rPr lang="en-IE" dirty="0" smtClean="0"/>
              <a:t> can help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060848"/>
            <a:ext cx="7056784" cy="40934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Go-2-Tender Practical workshops </a:t>
            </a:r>
            <a:r>
              <a:rPr lang="en-GB" sz="1400" dirty="0" smtClean="0"/>
              <a:t>to help you tender more successfully for public sector contracts.</a:t>
            </a:r>
          </a:p>
          <a:p>
            <a:r>
              <a:rPr lang="en-GB" sz="14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Meet the Buyer Events </a:t>
            </a:r>
            <a:r>
              <a:rPr lang="en-GB" sz="1400" dirty="0" smtClean="0"/>
              <a:t>giving businesses unique face-to-face access to key public sector buyers.</a:t>
            </a:r>
          </a:p>
          <a:p>
            <a:r>
              <a:rPr lang="en-GB" sz="14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Consortia Advisory Service </a:t>
            </a:r>
            <a:r>
              <a:rPr lang="en-GB" sz="1400" dirty="0" smtClean="0"/>
              <a:t>- Helping businesses source tender partners and collaborative opportunities</a:t>
            </a:r>
          </a:p>
          <a:p>
            <a:r>
              <a:rPr lang="en-GB" sz="14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Information &amp; Advice FAQs</a:t>
            </a:r>
            <a:r>
              <a:rPr lang="en-GB" sz="1400" dirty="0" smtClean="0"/>
              <a:t>, tender guides, videos and presentations to help you tender more successfully.</a:t>
            </a:r>
          </a:p>
          <a:p>
            <a:r>
              <a:rPr lang="en-GB" sz="14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Trade Accelerator Voucher </a:t>
            </a:r>
            <a:r>
              <a:rPr lang="en-GB" sz="1400" dirty="0" smtClean="0"/>
              <a:t>- Financial support towards professional advice re cross-border trading and regulation.</a:t>
            </a:r>
          </a:p>
          <a:p>
            <a:r>
              <a:rPr lang="en-GB" sz="14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Tender Alerts </a:t>
            </a:r>
            <a:r>
              <a:rPr lang="en-GB" sz="1400" dirty="0" smtClean="0"/>
              <a:t>- Get all the latest tender information to your phone – FREE. Download the Go-2-Tender </a:t>
            </a:r>
            <a:r>
              <a:rPr lang="en-GB" sz="1400" dirty="0" err="1" smtClean="0"/>
              <a:t>iPhone</a:t>
            </a:r>
            <a:r>
              <a:rPr lang="en-GB" sz="1400" dirty="0" smtClean="0"/>
              <a:t> app or Android app.</a:t>
            </a:r>
          </a:p>
          <a:p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40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1340768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2B2D8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 descr="Tender PP 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38"/>
          <a:stretch/>
        </p:blipFill>
        <p:spPr>
          <a:xfrm>
            <a:off x="0" y="5866190"/>
            <a:ext cx="9144000" cy="99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660488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5400" dirty="0" smtClean="0"/>
              <a:t>Know-How to Tender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73459"/>
            <a:ext cx="328731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dirty="0" smtClean="0"/>
              <a:t>Go-2-Tender workshops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060848"/>
            <a:ext cx="7056784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Go-2-</a:t>
            </a:r>
            <a:r>
              <a:rPr lang="en-GB" sz="1400" spc="-270" dirty="0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ender is a workshop p</a:t>
            </a:r>
            <a:r>
              <a:rPr lang="en-GB" sz="1400" spc="-45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ogramme which aims to give your business the confidence, knowledge and practical skills to tender successfully for public sector contracts ac</a:t>
            </a:r>
            <a:r>
              <a:rPr lang="en-GB" sz="1400" spc="-45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oss the island.</a:t>
            </a:r>
          </a:p>
          <a:p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Companies get two days of workshops and an additional 1/2 day mentoring for every company taking part.</a:t>
            </a:r>
          </a:p>
          <a:p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Eligible participant companies can also apply for up to a further th</a:t>
            </a:r>
            <a:r>
              <a:rPr lang="en-GB" sz="1400" spc="-45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ee days of mentoring f</a:t>
            </a:r>
            <a:r>
              <a:rPr lang="en-GB" sz="1400" spc="-45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om an experienced consultant to help with tender development, scoping potential markets and tailo</a:t>
            </a:r>
            <a:r>
              <a:rPr lang="en-GB" sz="1400" spc="-45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ed advice and guidance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40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1340768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2B2D8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 descr="Tender PP 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38"/>
          <a:stretch/>
        </p:blipFill>
        <p:spPr>
          <a:xfrm>
            <a:off x="0" y="5866190"/>
            <a:ext cx="9144000" cy="99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660488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5400" dirty="0" smtClean="0"/>
              <a:t>Know-How to Tender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73459"/>
            <a:ext cx="326967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dirty="0" smtClean="0"/>
              <a:t>Advanced Go-2-Tender 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060848"/>
            <a:ext cx="7056784" cy="40658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2095" marR="6350" indent="-252000">
              <a:lnSpc>
                <a:spcPct val="111100"/>
              </a:lnSpc>
            </a:pP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      Advanced Go-2-</a:t>
            </a:r>
            <a:r>
              <a:rPr lang="en-GB" sz="1400" spc="-270" dirty="0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ender is a workshop p</a:t>
            </a:r>
            <a:r>
              <a:rPr lang="en-GB" sz="1400" spc="-45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ogramme aimed at SMEs with tender experience who need specific tailored support to increase their success in public sector contracts ac</a:t>
            </a:r>
            <a:r>
              <a:rPr lang="en-GB" sz="1400" spc="-45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oss the island.</a:t>
            </a:r>
          </a:p>
          <a:p>
            <a:pPr marL="252095" marR="6350" indent="-25200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52095" marR="6350" indent="-252000">
              <a:lnSpc>
                <a:spcPct val="111100"/>
              </a:lnSpc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Companies get 2 days of workshops and an additional 2 days of mentoring.</a:t>
            </a:r>
          </a:p>
          <a:p>
            <a:pPr marL="252095" marR="6350" indent="-252000">
              <a:lnSpc>
                <a:spcPct val="111100"/>
              </a:lnSpc>
              <a:buFont typeface="Arial" pitchFamily="34" charset="0"/>
              <a:buChar char="•"/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52095" marR="6350" indent="-252000">
              <a:lnSpc>
                <a:spcPct val="111100"/>
              </a:lnSpc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Companies must demonstrate experience and capacity to undertake the course.</a:t>
            </a:r>
          </a:p>
          <a:p>
            <a:pPr marL="252095" marR="6350" indent="-25200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52095" marR="6350" indent="-25200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52095" marR="6350" indent="-25200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52095" marR="6350" indent="-25200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52095" marR="6350" indent="-25200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52095" marR="6350" indent="-25200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52095" marR="6350" indent="-25200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52095" marR="6350" indent="-25200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52095" marR="6350" indent="-252000">
              <a:lnSpc>
                <a:spcPct val="111100"/>
              </a:lnSpc>
            </a:pP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52095" marR="6350" indent="-252000">
              <a:lnSpc>
                <a:spcPct val="111100"/>
              </a:lnSpc>
            </a:pP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3528" y="1340768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2B2D8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 descr="Tender PP 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38"/>
          <a:stretch/>
        </p:blipFill>
        <p:spPr>
          <a:xfrm>
            <a:off x="0" y="5866190"/>
            <a:ext cx="9144000" cy="99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913</Words>
  <Application>Microsoft Office PowerPoint</Application>
  <PresentationFormat>On-screen Show (4:3)</PresentationFormat>
  <Paragraphs>155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Elm House Creative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McClean</dc:creator>
  <cp:lastModifiedBy>heather.supple</cp:lastModifiedBy>
  <cp:revision>46</cp:revision>
  <dcterms:created xsi:type="dcterms:W3CDTF">2013-06-27T15:46:31Z</dcterms:created>
  <dcterms:modified xsi:type="dcterms:W3CDTF">2015-05-08T15:14:55Z</dcterms:modified>
</cp:coreProperties>
</file>