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59" r:id="rId2"/>
    <p:sldMasterId id="2147483683" r:id="rId3"/>
  </p:sldMasterIdLst>
  <p:notesMasterIdLst>
    <p:notesMasterId r:id="rId14"/>
  </p:notesMasterIdLst>
  <p:handoutMasterIdLst>
    <p:handoutMasterId r:id="rId15"/>
  </p:handoutMasterIdLst>
  <p:sldIdLst>
    <p:sldId id="256" r:id="rId4"/>
    <p:sldId id="259" r:id="rId5"/>
    <p:sldId id="260" r:id="rId6"/>
    <p:sldId id="262" r:id="rId7"/>
    <p:sldId id="273" r:id="rId8"/>
    <p:sldId id="269" r:id="rId9"/>
    <p:sldId id="272" r:id="rId10"/>
    <p:sldId id="265" r:id="rId11"/>
    <p:sldId id="266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3"/>
    <a:srgbClr val="0074B4"/>
    <a:srgbClr val="C20D20"/>
    <a:srgbClr val="A6CD66"/>
    <a:srgbClr val="19C0E1"/>
    <a:srgbClr val="474747"/>
    <a:srgbClr val="3B3B3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89" autoAdjust="0"/>
  </p:normalViewPr>
  <p:slideViewPr>
    <p:cSldViewPr>
      <p:cViewPr>
        <p:scale>
          <a:sx n="80" d="100"/>
          <a:sy n="80" d="100"/>
        </p:scale>
        <p:origin x="-876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64FDF01-8374-4C09-A3D5-4260ECC0567F}" type="datetimeFigureOut">
              <a:rPr lang="en-US"/>
              <a:pPr>
                <a:defRPr/>
              </a:pPr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9D2ECF0-E0C5-452D-9546-97E97DBCD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32FB612-470E-4C05-B2FA-D489558C28CF}" type="datetimeFigureOut">
              <a:rPr lang="en-US"/>
              <a:pPr>
                <a:defRPr/>
              </a:pPr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noProof="0" smtClean="0"/>
              <a:t>Click to edit Master text styles</a:t>
            </a:r>
          </a:p>
          <a:p>
            <a:pPr lvl="1"/>
            <a:r>
              <a:rPr lang="ga-IE" noProof="0" smtClean="0"/>
              <a:t>Second level</a:t>
            </a:r>
          </a:p>
          <a:p>
            <a:pPr lvl="2"/>
            <a:r>
              <a:rPr lang="ga-IE" noProof="0" smtClean="0"/>
              <a:t>Third level</a:t>
            </a:r>
          </a:p>
          <a:p>
            <a:pPr lvl="3"/>
            <a:r>
              <a:rPr lang="ga-IE" noProof="0" smtClean="0"/>
              <a:t>Fourth level</a:t>
            </a:r>
          </a:p>
          <a:p>
            <a:pPr lvl="4"/>
            <a:r>
              <a:rPr lang="ga-I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61C773-6A21-4C10-8057-B018BF84D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file:///\\localhost\Users\DWorks7\Clients\LEO\Identity_Guidelines\DesignExamples\LEO_PPT\JPEGS\LEO_PPT_BlueFooter.jpg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jpeg"/><Relationship Id="rId5" Type="http://schemas.openxmlformats.org/officeDocument/2006/relationships/image" Target="file:///\\localhost\Users\DWorks7\Clients\LEO\LEO_Brand_Assets\DESIGN_EXAMPLES\LEO_BRAND\LEO_PPT\JPEGS\LEO_PPT_Title_Local.jpg" TargetMode="External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1908175" cy="5329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260350"/>
            <a:ext cx="5572125" cy="5329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600200"/>
            <a:ext cx="3740150" cy="398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1600200"/>
            <a:ext cx="3740150" cy="398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1908175" cy="5329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260350"/>
            <a:ext cx="5572125" cy="5329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cal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EO_PPT_BlueFooter.jpg" descr="/Users/DWorks7/Clients/LEO/Identity_Guidelines/DesignExamples/LEO_PPT/JPEGS/LEO_PPT_BlueFooter.jpg"/>
          <p:cNvPicPr>
            <a:picLocks noChangeAspect="1"/>
          </p:cNvPicPr>
          <p:nvPr userDrawn="1"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6"/>
          <p:cNvCxnSpPr/>
          <p:nvPr/>
        </p:nvCxnSpPr>
        <p:spPr>
          <a:xfrm>
            <a:off x="971550" y="1341438"/>
            <a:ext cx="7632700" cy="0"/>
          </a:xfrm>
          <a:prstGeom prst="line">
            <a:avLst/>
          </a:prstGeom>
          <a:ln>
            <a:solidFill>
              <a:srgbClr val="0089C3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6" name="LEO_PPT_Title_Local.jpg" descr="/Users/DWorks7/Clients/LEO/LEO_Brand_Assets/DESIGN_EXAMPLES/LEO_BRAND/LEO_PPT/JPEGS/LEO_PPT_Title_Local.jpg"/>
          <p:cNvPicPr>
            <a:picLocks noChangeAspect="1"/>
          </p:cNvPicPr>
          <p:nvPr userDrawn="1"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395288" y="5732463"/>
            <a:ext cx="288131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baseline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ga-IE" sz="1400" i="1" dirty="0" smtClean="0"/>
              <a:t>Oifig fiontair Áitiúil </a:t>
            </a:r>
            <a:r>
              <a:rPr lang="en-IE" sz="1400" i="1" dirty="0" smtClean="0"/>
              <a:t>Luimneach</a:t>
            </a:r>
            <a:endParaRPr lang="en-IE" sz="1400" i="1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3492500" y="6021388"/>
            <a:ext cx="259238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baseline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ga-IE" sz="1400" i="1" dirty="0" smtClean="0"/>
              <a:t>Local Enterprise Office</a:t>
            </a:r>
            <a:r>
              <a:rPr lang="en-IE" sz="1400" i="1" dirty="0" smtClean="0"/>
              <a:t> Limerick</a:t>
            </a:r>
            <a:r>
              <a:rPr lang="ga-IE" sz="1400" i="1" dirty="0" smtClean="0"/>
              <a:t> __________</a:t>
            </a:r>
            <a:endParaRPr lang="en-IE" sz="1400" i="1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5040560" cy="1296144"/>
          </a:xfrm>
          <a:ln>
            <a:noFill/>
          </a:ln>
        </p:spPr>
        <p:txBody>
          <a:bodyPr anchor="t">
            <a:noAutofit/>
          </a:bodyPr>
          <a:lstStyle>
            <a:lvl1pPr>
              <a:defRPr sz="3400" baseline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ga-IE" dirty="0" smtClean="0"/>
              <a:t>Click to edit Master title style</a:t>
            </a:r>
            <a:endParaRPr lang="en-IE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7584" y="4149080"/>
            <a:ext cx="4176464" cy="1008112"/>
          </a:xfrm>
          <a:ln>
            <a:noFill/>
          </a:ln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Calibri"/>
                <a:cs typeface="Calibri"/>
              </a:defRPr>
            </a:lvl1pPr>
            <a:lvl2pPr marL="0" indent="0">
              <a:lnSpc>
                <a:spcPct val="130000"/>
              </a:lnSpc>
              <a:buNone/>
              <a:defRPr sz="1600">
                <a:solidFill>
                  <a:schemeClr val="bg1"/>
                </a:solidFill>
                <a:latin typeface="Calibri"/>
                <a:cs typeface="Calibri"/>
              </a:defRPr>
            </a:lvl2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pic>
        <p:nvPicPr>
          <p:cNvPr id="1026" name="Picture 2" descr="S:\Heather\Logos\limco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3429000"/>
            <a:ext cx="2438400" cy="15843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600200"/>
            <a:ext cx="3740150" cy="398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1600200"/>
            <a:ext cx="3740150" cy="398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file:///\\localhost\Users\DWorks7\Clients\LEO\LEO_Brand_Assets\DESIGN_EXAMPLES\LEO_BRAND\LEO_PPT\JPEGS\LEO_PPT_Title_Local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\\localhost\Users\DWorks7\Clients\LEO\Identity_Guidelines\DesignExamples\LEO_PPT\JPEGS\LEO_PPT_BlueFooter.jp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file:///\\localhost\Users\DWorks7\Clients\LEO\LEO_Brand_Assets\DESIGN_EXAMPLES\LEO_BRAND\LEO_PPT\JPEGS\LEO_PPT_Title_Local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file:///\\localhost\Users\DWorks7\Clients\LEO\Identity_Guidelines\DesignExamples\LEO_PPT\JPEGS\LEO_PPT_BlueFooter.jpg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LEO_PPT_BlueFooter.jpg" descr="/Users/DWorks7/Clients/LEO/Identity_Guidelines/DesignExamples/LEO_PPT/JPEGS/LEO_PPT_BlueFooter.jpg"/>
          <p:cNvPicPr>
            <a:picLocks noChangeAspect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971550" y="1341438"/>
            <a:ext cx="7632700" cy="0"/>
          </a:xfrm>
          <a:prstGeom prst="line">
            <a:avLst/>
          </a:prstGeom>
          <a:ln>
            <a:solidFill>
              <a:srgbClr val="0089C3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7892" name="LEO_PPT_Title_Local.jpg" descr="/Users/DWorks7/Clients/LEO/LEO_Brand_Assets/DESIGN_EXAMPLES/LEO_BRAND/LEO_PPT/JPEGS/LEO_PPT_Title_Local.jpg"/>
          <p:cNvPicPr>
            <a:picLocks noChangeAspect="1"/>
          </p:cNvPicPr>
          <p:nvPr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95288" y="5732463"/>
            <a:ext cx="288131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baseline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ga-IE" sz="1400" i="1" dirty="0" smtClean="0"/>
              <a:t>Oifig fiontair Áitiúil _______</a:t>
            </a:r>
            <a:endParaRPr lang="en-IE" sz="1400" i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492500" y="6021388"/>
            <a:ext cx="259238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baseline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ga-IE" sz="1400" i="1" dirty="0" smtClean="0"/>
              <a:t>Local Enterprise Office __________</a:t>
            </a:r>
            <a:endParaRPr lang="en-IE" sz="1400" i="1" dirty="0"/>
          </a:p>
        </p:txBody>
      </p:sp>
      <p:sp>
        <p:nvSpPr>
          <p:cNvPr id="37895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260350"/>
            <a:ext cx="7632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  <a:endParaRPr lang="en-IE" smtClean="0"/>
          </a:p>
        </p:txBody>
      </p:sp>
      <p:sp>
        <p:nvSpPr>
          <p:cNvPr id="3789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1600200"/>
            <a:ext cx="76327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I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>
          <a:solidFill>
            <a:srgbClr val="474747"/>
          </a:solidFill>
          <a:latin typeface="+mn-lt"/>
          <a:ea typeface="+mn-ea"/>
          <a:cs typeface="+mn-cs"/>
        </a:defRPr>
      </a:lvl1pPr>
      <a:lvl2pPr marL="285750" indent="-2857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700">
          <a:solidFill>
            <a:srgbClr val="474747"/>
          </a:solidFill>
          <a:latin typeface="+mn-lt"/>
          <a:ea typeface="+mn-ea"/>
          <a:cs typeface="+mn-cs"/>
        </a:defRPr>
      </a:lvl2pPr>
      <a:lvl3pPr marL="719138" indent="-228600" algn="l" rtl="0" fontAlgn="base">
        <a:spcBef>
          <a:spcPct val="20000"/>
        </a:spcBef>
        <a:spcAft>
          <a:spcPct val="0"/>
        </a:spcAft>
        <a:buFont typeface="Lucida Grande"/>
        <a:buChar char="﹣"/>
        <a:defRPr sz="1600">
          <a:solidFill>
            <a:srgbClr val="474747"/>
          </a:solidFill>
          <a:latin typeface="+mn-lt"/>
          <a:ea typeface="+mn-ea"/>
          <a:cs typeface="+mn-cs"/>
        </a:defRPr>
      </a:lvl3pPr>
      <a:lvl4pPr marL="250825" indent="615950" algn="l" rtl="0" fontAlgn="base">
        <a:spcBef>
          <a:spcPct val="20000"/>
        </a:spcBef>
        <a:spcAft>
          <a:spcPct val="0"/>
        </a:spcAft>
        <a:defRPr sz="1400">
          <a:solidFill>
            <a:srgbClr val="0089C3"/>
          </a:solidFill>
          <a:latin typeface="+mn-lt"/>
          <a:ea typeface="+mn-ea"/>
          <a:cs typeface="+mn-cs"/>
        </a:defRPr>
      </a:lvl4pPr>
      <a:lvl5pPr marL="13319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5pPr>
      <a:lvl6pPr marL="17891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6pPr>
      <a:lvl7pPr marL="22463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7pPr>
      <a:lvl8pPr marL="27035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8pPr>
      <a:lvl9pPr marL="31607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LEO_PPT_BlueFooter.jpg" descr="/Users/DWorks7/Clients/LEO/Identity_Guidelines/DesignExamples/LEO_PPT/JPEGS/LEO_PPT_BlueFooter.jpg"/>
          <p:cNvPicPr>
            <a:picLocks noChangeAspect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971550" y="1341438"/>
            <a:ext cx="7632700" cy="0"/>
          </a:xfrm>
          <a:prstGeom prst="line">
            <a:avLst/>
          </a:prstGeom>
          <a:ln>
            <a:solidFill>
              <a:srgbClr val="0089C3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6868" name="LEO_PPT_Title_Local.jpg" descr="/Users/DWorks7/Clients/LEO/LEO_Brand_Assets/DESIGN_EXAMPLES/LEO_BRAND/LEO_PPT/JPEGS/LEO_PPT_Title_Local.jpg"/>
          <p:cNvPicPr>
            <a:picLocks noChangeAspect="1"/>
          </p:cNvPicPr>
          <p:nvPr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95288" y="5732463"/>
            <a:ext cx="2881312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baseline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ga-IE" sz="1400" i="1" dirty="0" smtClean="0"/>
              <a:t>Oifig fiontair Áitiúil _______</a:t>
            </a:r>
            <a:endParaRPr lang="en-IE" sz="1400" i="1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492500" y="6021388"/>
            <a:ext cx="259238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kern="1200" baseline="0">
                <a:solidFill>
                  <a:schemeClr val="bg1"/>
                </a:solidFill>
                <a:latin typeface="Calibri"/>
                <a:ea typeface="ＭＳ Ｐゴシック" charset="0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474747"/>
                </a:solidFill>
                <a:latin typeface="Verdana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474747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ga-IE" sz="1400" i="1" dirty="0" smtClean="0"/>
              <a:t>Local Enterprise Office __________</a:t>
            </a:r>
            <a:endParaRPr lang="en-IE" sz="1400" i="1" dirty="0"/>
          </a:p>
        </p:txBody>
      </p:sp>
      <p:sp>
        <p:nvSpPr>
          <p:cNvPr id="36871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260350"/>
            <a:ext cx="7632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  <a:endParaRPr lang="en-IE" smtClean="0"/>
          </a:p>
        </p:txBody>
      </p:sp>
      <p:sp>
        <p:nvSpPr>
          <p:cNvPr id="3687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1600200"/>
            <a:ext cx="76327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I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pitchFamily="34" charset="-128"/>
          <a:cs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>
          <a:solidFill>
            <a:srgbClr val="474747"/>
          </a:solidFill>
          <a:latin typeface="+mn-lt"/>
          <a:ea typeface="+mn-ea"/>
          <a:cs typeface="+mn-cs"/>
        </a:defRPr>
      </a:lvl1pPr>
      <a:lvl2pPr marL="285750" indent="-2857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700">
          <a:solidFill>
            <a:srgbClr val="474747"/>
          </a:solidFill>
          <a:latin typeface="+mn-lt"/>
          <a:ea typeface="+mn-ea"/>
          <a:cs typeface="+mn-cs"/>
        </a:defRPr>
      </a:lvl2pPr>
      <a:lvl3pPr marL="719138" indent="-228600" algn="l" rtl="0" fontAlgn="base">
        <a:spcBef>
          <a:spcPct val="20000"/>
        </a:spcBef>
        <a:spcAft>
          <a:spcPct val="0"/>
        </a:spcAft>
        <a:buFont typeface="Lucida Grande"/>
        <a:buChar char="﹣"/>
        <a:defRPr sz="1600">
          <a:solidFill>
            <a:srgbClr val="474747"/>
          </a:solidFill>
          <a:latin typeface="+mn-lt"/>
          <a:ea typeface="+mn-ea"/>
          <a:cs typeface="+mn-cs"/>
        </a:defRPr>
      </a:lvl3pPr>
      <a:lvl4pPr marL="250825" indent="615950" algn="l" rtl="0" fontAlgn="base">
        <a:spcBef>
          <a:spcPct val="20000"/>
        </a:spcBef>
        <a:spcAft>
          <a:spcPct val="0"/>
        </a:spcAft>
        <a:defRPr sz="1400">
          <a:solidFill>
            <a:srgbClr val="0089C3"/>
          </a:solidFill>
          <a:latin typeface="+mn-lt"/>
          <a:ea typeface="+mn-ea"/>
          <a:cs typeface="+mn-cs"/>
        </a:defRPr>
      </a:lvl4pPr>
      <a:lvl5pPr marL="13319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5pPr>
      <a:lvl6pPr marL="17891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6pPr>
      <a:lvl7pPr marL="22463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7pPr>
      <a:lvl8pPr marL="27035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8pPr>
      <a:lvl9pPr marL="31607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>
          <a:solidFill>
            <a:srgbClr val="0089C3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260350"/>
            <a:ext cx="7632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  <a:endParaRPr lang="en-IE" smtClean="0"/>
          </a:p>
        </p:txBody>
      </p:sp>
      <p:sp>
        <p:nvSpPr>
          <p:cNvPr id="276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1600200"/>
            <a:ext cx="76327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I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ransition>
    <p:wipe dir="r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rgbClr val="474747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charset="0"/>
          <a:cs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charset="0"/>
          <a:cs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charset="0"/>
          <a:cs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474747"/>
          </a:solidFill>
          <a:latin typeface="Calibri" pitchFamily="34" charset="0"/>
          <a:ea typeface="ＭＳ Ｐゴシック" charset="0"/>
          <a:cs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74747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74747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74747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74747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Font typeface="Arial" charset="0"/>
        <a:defRPr kern="1200">
          <a:solidFill>
            <a:srgbClr val="474747"/>
          </a:solidFill>
          <a:latin typeface="+mn-lt"/>
          <a:ea typeface="+mn-ea"/>
          <a:cs typeface="+mn-cs"/>
        </a:defRPr>
      </a:lvl1pPr>
      <a:lvl2pPr marL="285750" indent="-2857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700" kern="1200">
          <a:solidFill>
            <a:srgbClr val="474747"/>
          </a:solidFill>
          <a:latin typeface="+mn-lt"/>
          <a:ea typeface="+mn-ea"/>
          <a:cs typeface="+mn-cs"/>
        </a:defRPr>
      </a:lvl2pPr>
      <a:lvl3pPr marL="719138" indent="-228600" algn="l" rtl="0" fontAlgn="base">
        <a:spcBef>
          <a:spcPct val="20000"/>
        </a:spcBef>
        <a:spcAft>
          <a:spcPct val="0"/>
        </a:spcAft>
        <a:buFont typeface="Lucida Grande"/>
        <a:buChar char="﹣"/>
        <a:defRPr sz="1600" kern="1200">
          <a:solidFill>
            <a:srgbClr val="474747"/>
          </a:solidFill>
          <a:latin typeface="+mn-lt"/>
          <a:ea typeface="+mn-ea"/>
          <a:cs typeface="+mn-cs"/>
        </a:defRPr>
      </a:lvl3pPr>
      <a:lvl4pPr marL="250825" indent="615950" algn="l" rtl="0" fontAlgn="base">
        <a:spcBef>
          <a:spcPct val="20000"/>
        </a:spcBef>
        <a:spcAft>
          <a:spcPct val="0"/>
        </a:spcAft>
        <a:defRPr sz="1400" kern="1200">
          <a:solidFill>
            <a:srgbClr val="0089C3"/>
          </a:solidFill>
          <a:latin typeface="+mn-lt"/>
          <a:ea typeface="+mn-ea"/>
          <a:cs typeface="+mn-cs"/>
        </a:defRPr>
      </a:lvl4pPr>
      <a:lvl5pPr marL="1331913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0089C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5112568" cy="2736304"/>
          </a:xfrm>
        </p:spPr>
        <p:txBody>
          <a:bodyPr/>
          <a:lstStyle/>
          <a:p>
            <a:r>
              <a:rPr lang="en-US" dirty="0" smtClean="0"/>
              <a:t>LOCAL ENTERPRISE OFFICE</a:t>
            </a:r>
            <a:br>
              <a:rPr lang="en-US" dirty="0" smtClean="0"/>
            </a:br>
            <a:r>
              <a:rPr lang="en-US" dirty="0" smtClean="0"/>
              <a:t>LIMERICK</a:t>
            </a:r>
            <a:br>
              <a:rPr lang="en-US" dirty="0" smtClean="0"/>
            </a:br>
            <a:r>
              <a:rPr lang="en-US" dirty="0" smtClean="0"/>
              <a:t>Public Procurement Seminar</a:t>
            </a:r>
            <a:br>
              <a:rPr lang="en-US" dirty="0" smtClean="0"/>
            </a:br>
            <a:r>
              <a:rPr lang="en-US" dirty="0" smtClean="0"/>
              <a:t>Adare 29</a:t>
            </a:r>
            <a:r>
              <a:rPr lang="en-US" baseline="30000" dirty="0" smtClean="0"/>
              <a:t>th</a:t>
            </a:r>
            <a:r>
              <a:rPr lang="en-US" dirty="0" smtClean="0"/>
              <a:t> April 2015</a:t>
            </a:r>
          </a:p>
        </p:txBody>
      </p:sp>
      <p:sp>
        <p:nvSpPr>
          <p:cNvPr id="20482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27584" y="4437112"/>
            <a:ext cx="4176464" cy="1080120"/>
          </a:xfrm>
        </p:spPr>
        <p:txBody>
          <a:bodyPr/>
          <a:lstStyle/>
          <a:p>
            <a:r>
              <a:rPr lang="en-US" dirty="0" smtClean="0"/>
              <a:t>Eamon Ryan</a:t>
            </a:r>
          </a:p>
          <a:p>
            <a:r>
              <a:rPr lang="en-IE" dirty="0" smtClean="0"/>
              <a:t>Head of Enterprise</a:t>
            </a:r>
          </a:p>
          <a:p>
            <a:r>
              <a:rPr lang="en-IE" dirty="0" smtClean="0"/>
              <a:t>Limerick City and County Council</a:t>
            </a: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755650" y="1989138"/>
            <a:ext cx="5040313" cy="79179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Thank You</a:t>
            </a:r>
          </a:p>
        </p:txBody>
      </p:sp>
      <p:sp>
        <p:nvSpPr>
          <p:cNvPr id="20482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27088" y="2996952"/>
            <a:ext cx="4176712" cy="2160837"/>
          </a:xfrm>
        </p:spPr>
        <p:txBody>
          <a:bodyPr/>
          <a:lstStyle/>
          <a:p>
            <a:pPr marL="0" indent="0"/>
            <a:r>
              <a:rPr lang="en-US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Eamon Ryan</a:t>
            </a:r>
          </a:p>
          <a:p>
            <a:pPr marL="0" indent="0"/>
            <a:r>
              <a:rPr lang="en-IE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Head of Local Enterprise</a:t>
            </a:r>
          </a:p>
          <a:p>
            <a:pPr marL="0" indent="0"/>
            <a:r>
              <a:rPr lang="en-IE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7/8 Patrick Street</a:t>
            </a:r>
          </a:p>
          <a:p>
            <a:pPr marL="0" indent="0"/>
            <a:r>
              <a:rPr lang="en-IE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Limerick </a:t>
            </a:r>
          </a:p>
          <a:p>
            <a:pPr marL="0" indent="0"/>
            <a:r>
              <a:rPr lang="en-IE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Tel: 061 407499</a:t>
            </a:r>
          </a:p>
          <a:p>
            <a:pPr marL="0" indent="0"/>
            <a:r>
              <a:rPr lang="en-IE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Email: localenterprise@limerick.ie</a:t>
            </a: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404813"/>
            <a:ext cx="7561263" cy="576262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Functions of LEO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570788" cy="37734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Develop an Enterprise Culture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Develop enterprise awareness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Stimulate economic activity at local level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Provide Financial Support to business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Provide Advice and Training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Develop a Local Enterprise Plan</a:t>
            </a: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404813"/>
            <a:ext cx="7561263" cy="576262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Types of Business Supported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570788" cy="37734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Micro and Small Business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Start Up or existing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Less than 10 employees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Financial assistance only available to</a:t>
            </a:r>
          </a:p>
          <a:p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	certain categories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Manufacturing 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Internationally Trading Services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Certain types of local enterprise</a:t>
            </a:r>
          </a:p>
          <a:p>
            <a:pPr lvl="2">
              <a:buNone/>
            </a:pPr>
            <a:r>
              <a:rPr lang="en-IE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		</a:t>
            </a:r>
          </a:p>
          <a:p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404813"/>
            <a:ext cx="7561263" cy="576262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Financial Supports (Grant Aid)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570788" cy="377348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3 grant types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Priming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Business Expansion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Feasibility/Innovation</a:t>
            </a:r>
          </a:p>
          <a:p>
            <a:pPr>
              <a:buFont typeface="Arial" charset="0"/>
              <a:buChar char="•"/>
            </a:pPr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Priming/Business Expansion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A comprehensive package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Max grant €80,000 (50%)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Up to €120,000 with Dept. Approval</a:t>
            </a:r>
          </a:p>
          <a:p>
            <a:pPr lvl="2"/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Can include capital (machinery/equipment), </a:t>
            </a:r>
          </a:p>
          <a:p>
            <a:pPr lvl="2">
              <a:buNone/>
            </a:pPr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	1</a:t>
            </a:r>
            <a:r>
              <a:rPr lang="en-IE" sz="1800" baseline="30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st</a:t>
            </a:r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year’s rent, capital Utility Costs, marketing,</a:t>
            </a:r>
          </a:p>
          <a:p>
            <a:pPr lvl="2">
              <a:buNone/>
            </a:pPr>
            <a:r>
              <a:rPr lang="en-IE" sz="18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	Consultancy, innovation and training.</a:t>
            </a:r>
          </a:p>
          <a:p>
            <a:pPr lvl="2">
              <a:buNone/>
            </a:pPr>
            <a:endParaRPr lang="en-IE" sz="18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188640"/>
            <a:ext cx="7561263" cy="864096"/>
          </a:xfrm>
        </p:spPr>
        <p:txBody>
          <a:bodyPr/>
          <a:lstStyle/>
          <a:p>
            <a:r>
              <a:rPr lang="en-GB" dirty="0" smtClean="0"/>
              <a:t>Trading On-Line Vouchers</a:t>
            </a: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5400650" cy="3773488"/>
          </a:xfrm>
        </p:spPr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en-IE" sz="1800" dirty="0" smtClean="0"/>
              <a:t>To support small businesses to enhance their online trading presence Trading On-Line Vouchers to the value of €2,500 are now available under the National Digital Strategy funded through the Department of Communications, Energy &amp; Natural Resources and delivered through the Local Enterprise Office, Limerick.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 smtClean="0"/>
              <a:t>Applicant must have 3 quotations for the work</a:t>
            </a:r>
          </a:p>
          <a:p>
            <a:pPr lvl="2">
              <a:buFont typeface="Arial" pitchFamily="34" charset="0"/>
              <a:buChar char="•"/>
            </a:pPr>
            <a:r>
              <a:rPr lang="en-IE" sz="1800" dirty="0" smtClean="0"/>
              <a:t>50% grant</a:t>
            </a:r>
            <a:endParaRPr lang="en-GB" sz="18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188640"/>
            <a:ext cx="7561263" cy="864096"/>
          </a:xfrm>
        </p:spPr>
        <p:txBody>
          <a:bodyPr/>
          <a:lstStyle/>
          <a:p>
            <a:r>
              <a:rPr lang="en-GB" dirty="0" smtClean="0"/>
              <a:t>Microfinance Ireland Loans</a:t>
            </a: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5256634" cy="3773488"/>
          </a:xfrm>
        </p:spPr>
        <p:txBody>
          <a:bodyPr/>
          <a:lstStyle/>
          <a:p>
            <a:r>
              <a:rPr lang="en-IE" sz="2000" dirty="0" smtClean="0"/>
              <a:t>Under a partnership between Microfinance Ireland and the Local Enterprise Offices, Business Loans are now available through the LOCAL ENTERPRISE OFFICE.</a:t>
            </a:r>
          </a:p>
          <a:p>
            <a:r>
              <a:rPr lang="en-IE" sz="2000" dirty="0" smtClean="0"/>
              <a:t>·        Unsecured loans from €2,000 up to €25,000</a:t>
            </a:r>
          </a:p>
          <a:p>
            <a:r>
              <a:rPr lang="en-IE" sz="2000" dirty="0" smtClean="0"/>
              <a:t>·        Term from 3 to 5 years</a:t>
            </a:r>
          </a:p>
          <a:p>
            <a:r>
              <a:rPr lang="en-IE" sz="2000" dirty="0" smtClean="0"/>
              <a:t>·        Interest Rate 7.5% (7.8% APR) for LEO clients</a:t>
            </a:r>
          </a:p>
          <a:p>
            <a:r>
              <a:rPr lang="en-IE" sz="2000" dirty="0" smtClean="0"/>
              <a:t>·      Flexibility on repayment terms</a:t>
            </a:r>
          </a:p>
          <a:p>
            <a:r>
              <a:rPr lang="en-IE" sz="2000" dirty="0" smtClean="0"/>
              <a:t> </a:t>
            </a:r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188640"/>
            <a:ext cx="7561263" cy="864096"/>
          </a:xfrm>
        </p:spPr>
        <p:txBody>
          <a:bodyPr/>
          <a:lstStyle/>
          <a:p>
            <a:r>
              <a:rPr lang="en-GB" dirty="0" smtClean="0"/>
              <a:t>Business Networks</a:t>
            </a: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570788" cy="37734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000" dirty="0" err="1" smtClean="0"/>
              <a:t>Sectoral</a:t>
            </a:r>
            <a:r>
              <a:rPr lang="en-GB" sz="2000" dirty="0" smtClean="0"/>
              <a:t>, specialist, geographic and </a:t>
            </a:r>
          </a:p>
          <a:p>
            <a:r>
              <a:rPr lang="en-GB" sz="2000" dirty="0" smtClean="0"/>
              <a:t>	other networks</a:t>
            </a:r>
          </a:p>
          <a:p>
            <a:pPr lvl="2">
              <a:buFont typeface="Arial" pitchFamily="34" charset="0"/>
              <a:buChar char="•"/>
            </a:pPr>
            <a:r>
              <a:rPr lang="en-GB" sz="2000" dirty="0" smtClean="0"/>
              <a:t>Women in Business Network</a:t>
            </a:r>
          </a:p>
          <a:p>
            <a:pPr lvl="2">
              <a:buFont typeface="Arial" pitchFamily="34" charset="0"/>
              <a:buChar char="•"/>
            </a:pPr>
            <a:r>
              <a:rPr lang="en-GB" sz="2000" dirty="0" smtClean="0"/>
              <a:t>Childcare providers network</a:t>
            </a:r>
          </a:p>
          <a:p>
            <a:pPr lvl="2">
              <a:buFont typeface="Arial" pitchFamily="34" charset="0"/>
              <a:buChar char="•"/>
            </a:pPr>
            <a:r>
              <a:rPr lang="en-GB" sz="2000" dirty="0" smtClean="0"/>
              <a:t>Food Craft and artisan producers networks</a:t>
            </a:r>
          </a:p>
          <a:p>
            <a:pPr lvl="2">
              <a:buFont typeface="Arial" pitchFamily="34" charset="0"/>
              <a:buChar char="•"/>
            </a:pPr>
            <a:r>
              <a:rPr lang="en-GB" sz="2000" dirty="0" smtClean="0"/>
              <a:t>Industry specific networks</a:t>
            </a:r>
          </a:p>
          <a:p>
            <a:pPr lvl="2">
              <a:buFont typeface="Arial" pitchFamily="34" charset="0"/>
              <a:buChar char="•"/>
            </a:pPr>
            <a:r>
              <a:rPr lang="en-GB" sz="2000" dirty="0" smtClean="0"/>
              <a:t>Market Traders Network</a:t>
            </a:r>
          </a:p>
          <a:p>
            <a:pPr lvl="2">
              <a:buFont typeface="Arial" pitchFamily="34" charset="0"/>
              <a:buChar char="•"/>
            </a:pPr>
            <a:r>
              <a:rPr lang="en-GB" sz="2000" dirty="0" smtClean="0"/>
              <a:t>Other networks e.g. Regional, cross border, </a:t>
            </a:r>
          </a:p>
          <a:p>
            <a:pPr lvl="2">
              <a:buNone/>
            </a:pPr>
            <a:r>
              <a:rPr lang="en-GB" sz="2000" dirty="0" smtClean="0"/>
              <a:t>	</a:t>
            </a:r>
            <a:r>
              <a:rPr lang="en-GB" sz="2000" dirty="0" err="1" smtClean="0"/>
              <a:t>Intertrade</a:t>
            </a:r>
            <a:r>
              <a:rPr lang="en-GB" sz="2000" dirty="0" smtClean="0"/>
              <a:t> Ireland.</a:t>
            </a:r>
          </a:p>
          <a:p>
            <a:pPr lvl="2">
              <a:buFont typeface="Arial" pitchFamily="34" charset="0"/>
              <a:buChar char="•"/>
            </a:pPr>
            <a:endParaRPr lang="en-GB" sz="18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188640"/>
            <a:ext cx="7561263" cy="864096"/>
          </a:xfrm>
        </p:spPr>
        <p:txBody>
          <a:bodyPr/>
          <a:lstStyle/>
          <a:p>
            <a:r>
              <a:rPr lang="en-GB" dirty="0" smtClean="0"/>
              <a:t>Stimulate and Promote a Local Enterprise Culture &amp; Entrepreneurship</a:t>
            </a: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570788" cy="37734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Business Information Service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LEO Branding and recognition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Schools and Colleges Enterprise Programmes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Community Based Youth Programmes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Publication of Case Studies and Success Stories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Ireland’s (Limerick’s) Best Young Entrepreneur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National Enterprise Awards</a:t>
            </a: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971550" y="188640"/>
            <a:ext cx="7561263" cy="864096"/>
          </a:xfrm>
        </p:spPr>
        <p:txBody>
          <a:bodyPr/>
          <a:lstStyle/>
          <a:p>
            <a:r>
              <a:rPr lang="en-GB" dirty="0" smtClean="0"/>
              <a:t>Soft Supports</a:t>
            </a: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570788" cy="3701008"/>
          </a:xfrm>
        </p:spPr>
        <p:txBody>
          <a:bodyPr/>
          <a:lstStyle/>
          <a:p>
            <a:pPr lvl="1"/>
            <a:r>
              <a:rPr lang="en-GB" sz="2000" dirty="0" smtClean="0"/>
              <a:t>1 to 1 business advise and counselling</a:t>
            </a:r>
          </a:p>
          <a:p>
            <a:pPr lvl="1"/>
            <a:r>
              <a:rPr lang="en-GB" sz="2000" dirty="0" smtClean="0"/>
              <a:t>Business planning advice</a:t>
            </a:r>
          </a:p>
          <a:p>
            <a:pPr lvl="1"/>
            <a:r>
              <a:rPr lang="en-GB" sz="2000" dirty="0" smtClean="0"/>
              <a:t>SYOB training and development programmes</a:t>
            </a:r>
          </a:p>
          <a:p>
            <a:pPr lvl="1"/>
            <a:r>
              <a:rPr lang="en-GB" sz="2000" dirty="0" smtClean="0"/>
              <a:t>Owner manager Development Programmes</a:t>
            </a:r>
          </a:p>
          <a:p>
            <a:pPr lvl="1"/>
            <a:r>
              <a:rPr lang="en-GB" sz="2000" dirty="0" smtClean="0"/>
              <a:t>Mentoring pre and post establishment</a:t>
            </a:r>
          </a:p>
          <a:p>
            <a:pPr lvl="1"/>
            <a:r>
              <a:rPr lang="en-GB" sz="2000" dirty="0" smtClean="0"/>
              <a:t>Develop management capabilities of promoters</a:t>
            </a:r>
          </a:p>
          <a:p>
            <a:pPr lvl="1"/>
            <a:r>
              <a:rPr lang="en-GB" sz="2000" dirty="0" smtClean="0"/>
              <a:t>Business information events</a:t>
            </a:r>
          </a:p>
          <a:p>
            <a:pPr lvl="1"/>
            <a:r>
              <a:rPr lang="en-IE" sz="2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Networks</a:t>
            </a:r>
          </a:p>
          <a:p>
            <a:pPr>
              <a:buFont typeface="Arial" charset="0"/>
              <a:buChar char="•"/>
            </a:pPr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_ESW_PresTemplate_1">
  <a:themeElements>
    <a:clrScheme name="2_ESW_PresTemplate_1 1">
      <a:dk1>
        <a:srgbClr val="0094BA"/>
      </a:dk1>
      <a:lt1>
        <a:srgbClr val="FFFFFF"/>
      </a:lt1>
      <a:dk2>
        <a:srgbClr val="61BCE0"/>
      </a:dk2>
      <a:lt2>
        <a:srgbClr val="C1C3BC"/>
      </a:lt2>
      <a:accent1>
        <a:srgbClr val="A7CD64"/>
      </a:accent1>
      <a:accent2>
        <a:srgbClr val="007F9C"/>
      </a:accent2>
      <a:accent3>
        <a:srgbClr val="FFFFFF"/>
      </a:accent3>
      <a:accent4>
        <a:srgbClr val="007E9E"/>
      </a:accent4>
      <a:accent5>
        <a:srgbClr val="D0E3B8"/>
      </a:accent5>
      <a:accent6>
        <a:srgbClr val="00728D"/>
      </a:accent6>
      <a:hlink>
        <a:srgbClr val="FFFFFF"/>
      </a:hlink>
      <a:folHlink>
        <a:srgbClr val="007173"/>
      </a:folHlink>
    </a:clrScheme>
    <a:fontScheme name="2_ESW_PresTemplate_1">
      <a:majorFont>
        <a:latin typeface="Calibri"/>
        <a:ea typeface="ＭＳ Ｐゴシック"/>
        <a:cs typeface="Arial"/>
      </a:majorFont>
      <a:minorFont>
        <a:latin typeface="Calibri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ESW_PresTemplate_1 1">
        <a:dk1>
          <a:srgbClr val="0094BA"/>
        </a:dk1>
        <a:lt1>
          <a:srgbClr val="FFFFFF"/>
        </a:lt1>
        <a:dk2>
          <a:srgbClr val="61BCE0"/>
        </a:dk2>
        <a:lt2>
          <a:srgbClr val="C1C3BC"/>
        </a:lt2>
        <a:accent1>
          <a:srgbClr val="A7CD64"/>
        </a:accent1>
        <a:accent2>
          <a:srgbClr val="007F9C"/>
        </a:accent2>
        <a:accent3>
          <a:srgbClr val="FFFFFF"/>
        </a:accent3>
        <a:accent4>
          <a:srgbClr val="007E9E"/>
        </a:accent4>
        <a:accent5>
          <a:srgbClr val="D0E3B8"/>
        </a:accent5>
        <a:accent6>
          <a:srgbClr val="00728D"/>
        </a:accent6>
        <a:hlink>
          <a:srgbClr val="FFFFFF"/>
        </a:hlink>
        <a:folHlink>
          <a:srgbClr val="0071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SW_PresTemplate_1">
  <a:themeElements>
    <a:clrScheme name="1_ESW_PresTemplate_1 1">
      <a:dk1>
        <a:srgbClr val="0094BA"/>
      </a:dk1>
      <a:lt1>
        <a:srgbClr val="FFFFFF"/>
      </a:lt1>
      <a:dk2>
        <a:srgbClr val="61BCE0"/>
      </a:dk2>
      <a:lt2>
        <a:srgbClr val="C1C3BC"/>
      </a:lt2>
      <a:accent1>
        <a:srgbClr val="A7CD64"/>
      </a:accent1>
      <a:accent2>
        <a:srgbClr val="007F9C"/>
      </a:accent2>
      <a:accent3>
        <a:srgbClr val="FFFFFF"/>
      </a:accent3>
      <a:accent4>
        <a:srgbClr val="007E9E"/>
      </a:accent4>
      <a:accent5>
        <a:srgbClr val="D0E3B8"/>
      </a:accent5>
      <a:accent6>
        <a:srgbClr val="00728D"/>
      </a:accent6>
      <a:hlink>
        <a:srgbClr val="FFFFFF"/>
      </a:hlink>
      <a:folHlink>
        <a:srgbClr val="007173"/>
      </a:folHlink>
    </a:clrScheme>
    <a:fontScheme name="1_ESW_PresTemplate_1">
      <a:majorFont>
        <a:latin typeface="Calibri"/>
        <a:ea typeface="ＭＳ Ｐゴシック"/>
        <a:cs typeface="Arial"/>
      </a:majorFont>
      <a:minorFont>
        <a:latin typeface="Calibri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SW_PresTemplate_1 1">
        <a:dk1>
          <a:srgbClr val="0094BA"/>
        </a:dk1>
        <a:lt1>
          <a:srgbClr val="FFFFFF"/>
        </a:lt1>
        <a:dk2>
          <a:srgbClr val="61BCE0"/>
        </a:dk2>
        <a:lt2>
          <a:srgbClr val="C1C3BC"/>
        </a:lt2>
        <a:accent1>
          <a:srgbClr val="A7CD64"/>
        </a:accent1>
        <a:accent2>
          <a:srgbClr val="007F9C"/>
        </a:accent2>
        <a:accent3>
          <a:srgbClr val="FFFFFF"/>
        </a:accent3>
        <a:accent4>
          <a:srgbClr val="007E9E"/>
        </a:accent4>
        <a:accent5>
          <a:srgbClr val="D0E3B8"/>
        </a:accent5>
        <a:accent6>
          <a:srgbClr val="00728D"/>
        </a:accent6>
        <a:hlink>
          <a:srgbClr val="FFFFFF"/>
        </a:hlink>
        <a:folHlink>
          <a:srgbClr val="0071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SW_PresTemplate_1">
  <a:themeElements>
    <a:clrScheme name="Custom 2">
      <a:dk1>
        <a:srgbClr val="0094BA"/>
      </a:dk1>
      <a:lt1>
        <a:sysClr val="window" lastClr="FFFFFF"/>
      </a:lt1>
      <a:dk2>
        <a:srgbClr val="61BCE0"/>
      </a:dk2>
      <a:lt2>
        <a:srgbClr val="C1C3BC"/>
      </a:lt2>
      <a:accent1>
        <a:srgbClr val="A7CD64"/>
      </a:accent1>
      <a:accent2>
        <a:srgbClr val="007F9C"/>
      </a:accent2>
      <a:accent3>
        <a:srgbClr val="00629B"/>
      </a:accent3>
      <a:accent4>
        <a:srgbClr val="162E74"/>
      </a:accent4>
      <a:accent5>
        <a:srgbClr val="4BACC6"/>
      </a:accent5>
      <a:accent6>
        <a:srgbClr val="90CEE6"/>
      </a:accent6>
      <a:hlink>
        <a:srgbClr val="FFFFFF"/>
      </a:hlink>
      <a:folHlink>
        <a:srgbClr val="007173"/>
      </a:folHlink>
    </a:clrScheme>
    <a:fontScheme name="ESW_PresTemplate_1">
      <a:majorFont>
        <a:latin typeface="Calibri"/>
        <a:ea typeface="ＭＳ Ｐゴシック"/>
        <a:cs typeface="Calibri"/>
      </a:majorFont>
      <a:minorFont>
        <a:latin typeface="Calibri"/>
        <a:ea typeface="ＭＳ Ｐゴシック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ESW_PresTemplate_1.potx</Template>
  <TotalTime>3121</TotalTime>
  <Words>296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2_ESW_PresTemplate_1</vt:lpstr>
      <vt:lpstr>1_ESW_PresTemplate_1</vt:lpstr>
      <vt:lpstr>ESW_PresTemplate_1</vt:lpstr>
      <vt:lpstr>LOCAL ENTERPRISE OFFICE LIMERICK Public Procurement Seminar Adare 29th April 2015</vt:lpstr>
      <vt:lpstr>Functions of LEO</vt:lpstr>
      <vt:lpstr>Types of Business Supported</vt:lpstr>
      <vt:lpstr>Financial Supports (Grant Aid)</vt:lpstr>
      <vt:lpstr>Trading On-Line Vouchers</vt:lpstr>
      <vt:lpstr>Microfinance Ireland Loans</vt:lpstr>
      <vt:lpstr>Business Networks</vt:lpstr>
      <vt:lpstr>Stimulate and Promote a Local Enterprise Culture &amp; Entrepreneurship</vt:lpstr>
      <vt:lpstr>Soft Supports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heather.supple</cp:lastModifiedBy>
  <cp:revision>276</cp:revision>
  <dcterms:created xsi:type="dcterms:W3CDTF">2011-04-28T10:07:37Z</dcterms:created>
  <dcterms:modified xsi:type="dcterms:W3CDTF">2015-05-08T15:15:29Z</dcterms:modified>
</cp:coreProperties>
</file>