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4"/>
  </p:notesMasterIdLst>
  <p:sldIdLst>
    <p:sldId id="384" r:id="rId2"/>
    <p:sldId id="624" r:id="rId3"/>
    <p:sldId id="839" r:id="rId4"/>
    <p:sldId id="773" r:id="rId5"/>
    <p:sldId id="774" r:id="rId6"/>
    <p:sldId id="784" r:id="rId7"/>
    <p:sldId id="785" r:id="rId8"/>
    <p:sldId id="775" r:id="rId9"/>
    <p:sldId id="787" r:id="rId10"/>
    <p:sldId id="776" r:id="rId11"/>
    <p:sldId id="788" r:id="rId12"/>
    <p:sldId id="783" r:id="rId13"/>
    <p:sldId id="590" r:id="rId14"/>
    <p:sldId id="786" r:id="rId15"/>
    <p:sldId id="659" r:id="rId16"/>
    <p:sldId id="674" r:id="rId17"/>
    <p:sldId id="707" r:id="rId18"/>
    <p:sldId id="841" r:id="rId19"/>
    <p:sldId id="706" r:id="rId20"/>
    <p:sldId id="708" r:id="rId21"/>
    <p:sldId id="791" r:id="rId22"/>
    <p:sldId id="792" r:id="rId23"/>
    <p:sldId id="794" r:id="rId24"/>
    <p:sldId id="795" r:id="rId25"/>
    <p:sldId id="796" r:id="rId26"/>
    <p:sldId id="797" r:id="rId27"/>
    <p:sldId id="798" r:id="rId28"/>
    <p:sldId id="799" r:id="rId29"/>
    <p:sldId id="800" r:id="rId30"/>
    <p:sldId id="801" r:id="rId31"/>
    <p:sldId id="802" r:id="rId32"/>
    <p:sldId id="803" r:id="rId33"/>
    <p:sldId id="804" r:id="rId34"/>
    <p:sldId id="805" r:id="rId35"/>
    <p:sldId id="806" r:id="rId36"/>
    <p:sldId id="807" r:id="rId37"/>
    <p:sldId id="808" r:id="rId38"/>
    <p:sldId id="809" r:id="rId39"/>
    <p:sldId id="812" r:id="rId40"/>
    <p:sldId id="813" r:id="rId41"/>
    <p:sldId id="814" r:id="rId42"/>
    <p:sldId id="815" r:id="rId43"/>
    <p:sldId id="816" r:id="rId44"/>
    <p:sldId id="817" r:id="rId45"/>
    <p:sldId id="824" r:id="rId46"/>
    <p:sldId id="818" r:id="rId47"/>
    <p:sldId id="819" r:id="rId48"/>
    <p:sldId id="820" r:id="rId49"/>
    <p:sldId id="842" r:id="rId50"/>
    <p:sldId id="821" r:id="rId51"/>
    <p:sldId id="822" r:id="rId52"/>
    <p:sldId id="823" r:id="rId53"/>
    <p:sldId id="754" r:id="rId54"/>
    <p:sldId id="771" r:id="rId55"/>
    <p:sldId id="833" r:id="rId56"/>
    <p:sldId id="769" r:id="rId57"/>
    <p:sldId id="770" r:id="rId58"/>
    <p:sldId id="772" r:id="rId59"/>
    <p:sldId id="789" r:id="rId60"/>
    <p:sldId id="709" r:id="rId61"/>
    <p:sldId id="790" r:id="rId62"/>
    <p:sldId id="755" r:id="rId63"/>
    <p:sldId id="760" r:id="rId64"/>
    <p:sldId id="761" r:id="rId65"/>
    <p:sldId id="762" r:id="rId66"/>
    <p:sldId id="759" r:id="rId67"/>
    <p:sldId id="782" r:id="rId68"/>
    <p:sldId id="834" r:id="rId69"/>
    <p:sldId id="768" r:id="rId70"/>
    <p:sldId id="777" r:id="rId71"/>
    <p:sldId id="778" r:id="rId72"/>
    <p:sldId id="826" r:id="rId73"/>
    <p:sldId id="780" r:id="rId74"/>
    <p:sldId id="781" r:id="rId75"/>
    <p:sldId id="825" r:id="rId76"/>
    <p:sldId id="828" r:id="rId77"/>
    <p:sldId id="830" r:id="rId78"/>
    <p:sldId id="832" r:id="rId79"/>
    <p:sldId id="827" r:id="rId80"/>
    <p:sldId id="829" r:id="rId81"/>
    <p:sldId id="836" r:id="rId82"/>
    <p:sldId id="835" r:id="rId83"/>
    <p:sldId id="847" r:id="rId84"/>
    <p:sldId id="851" r:id="rId85"/>
    <p:sldId id="850" r:id="rId86"/>
    <p:sldId id="838" r:id="rId87"/>
    <p:sldId id="844" r:id="rId88"/>
    <p:sldId id="845" r:id="rId89"/>
    <p:sldId id="848" r:id="rId90"/>
    <p:sldId id="849" r:id="rId91"/>
    <p:sldId id="846" r:id="rId92"/>
    <p:sldId id="843" r:id="rId93"/>
  </p:sldIdLst>
  <p:sldSz cx="9144000" cy="6858000" type="screen4x3"/>
  <p:notesSz cx="6858000" cy="9144000"/>
  <p:defaultTextStyle>
    <a:defPPr>
      <a:defRPr lang="en-I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6E3"/>
    <a:srgbClr val="99FF33"/>
    <a:srgbClr val="33CC33"/>
    <a:srgbClr val="3399FF"/>
    <a:srgbClr val="0099CC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notesMaster" Target="notesMasters/notes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0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64A8AC9-081B-A743-A0FE-8A2B08CAF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94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8AFE-8AE0-3C4D-A6E9-9AA9411B920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143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7F8D6-BFDB-8F4F-93FB-EFEB0113111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953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411C3-B47E-E545-9950-54EE2F4C1F0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7059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6514-D4D3-5C4A-AFF8-11650657699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7646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792D-F2CA-7D42-AEDC-C378305DFDF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054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529-817A-D041-83EA-34F4841FF7A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066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12F8A-16CC-F441-866D-D94621FD9DB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690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A00C-267A-A145-BFB7-382CAC95BC7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652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C4032-F80E-CD4B-A6A7-1B18A264F25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527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DECBA-2B6C-5547-9483-9AC24999D9B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625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DB7E6-BD80-C04C-B0E8-63A40326D2C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331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0466-821D-5D4D-8350-FCA70EB01C8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418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D6112-5E95-F04E-BA62-F12C089336E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185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/>
              <a:t>Click to edit Master text styles</a:t>
            </a:r>
          </a:p>
          <a:p>
            <a:pPr lvl="1"/>
            <a:r>
              <a:rPr lang="en-IE"/>
              <a:t>Second level</a:t>
            </a:r>
          </a:p>
          <a:p>
            <a:pPr lvl="2"/>
            <a:r>
              <a:rPr lang="en-IE"/>
              <a:t>Third level</a:t>
            </a:r>
          </a:p>
          <a:p>
            <a:pPr lvl="3"/>
            <a:r>
              <a:rPr lang="en-IE"/>
              <a:t>Fourth level</a:t>
            </a:r>
          </a:p>
          <a:p>
            <a:pPr lvl="4"/>
            <a:r>
              <a:rPr lang="en-I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96922269-05FB-3F4B-BDAB-97812D70EC3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beautifulRock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12775" y="0"/>
            <a:ext cx="10440988" cy="6962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6083" name="Picture 1" descr="noseStuckIn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85800"/>
            <a:ext cx="8128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94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ElmoPh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8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4400" b="1" dirty="0" smtClean="0">
                <a:solidFill>
                  <a:schemeClr val="bg1"/>
                </a:solidFill>
              </a:rPr>
              <a:t>Mostly Mobile Media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4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1196975"/>
            <a:ext cx="6480175" cy="4597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IE" sz="2800" b="1" dirty="0" smtClean="0">
                <a:solidFill>
                  <a:schemeClr val="bg1"/>
                </a:solidFill>
              </a:rPr>
              <a:t> </a:t>
            </a:r>
            <a:endParaRPr lang="en-US" sz="2800" dirty="0" smtClean="0"/>
          </a:p>
        </p:txBody>
      </p:sp>
      <p:pic>
        <p:nvPicPr>
          <p:cNvPr id="2" name="Picture 1" descr="MobilePhonesConc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546842" cy="356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1196975"/>
            <a:ext cx="6480175" cy="4597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IE" sz="2800" b="1" dirty="0" smtClean="0">
                <a:solidFill>
                  <a:schemeClr val="bg1"/>
                </a:solidFill>
              </a:rPr>
              <a:t>50% of all Google search is mobile.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556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88</a:t>
            </a:r>
            <a:r>
              <a:rPr lang="en-US" sz="2000" b="1" dirty="0">
                <a:solidFill>
                  <a:schemeClr val="bg1"/>
                </a:solidFill>
              </a:rPr>
              <a:t>% of </a:t>
            </a:r>
            <a:r>
              <a:rPr lang="en-US" sz="2000" b="1" dirty="0" smtClean="0">
                <a:solidFill>
                  <a:schemeClr val="bg1"/>
                </a:solidFill>
              </a:rPr>
              <a:t>smartphone Internet time </a:t>
            </a:r>
            <a:r>
              <a:rPr lang="en-US" sz="2000" b="1" dirty="0">
                <a:solidFill>
                  <a:schemeClr val="bg1"/>
                </a:solidFill>
              </a:rPr>
              <a:t>spent in apps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bg1"/>
                </a:solidFill>
              </a:rPr>
              <a:t>12% </a:t>
            </a:r>
            <a:r>
              <a:rPr lang="en-US" sz="2000" b="1" dirty="0" smtClean="0">
                <a:solidFill>
                  <a:schemeClr val="bg1"/>
                </a:solidFill>
              </a:rPr>
              <a:t>via browser</a:t>
            </a:r>
          </a:p>
          <a:p>
            <a:pPr eaLnBrk="1" hangingPunct="1">
              <a:buFontTx/>
              <a:buNone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err="1">
                <a:solidFill>
                  <a:schemeClr val="bg1"/>
                </a:solidFill>
              </a:rPr>
              <a:t>ComScore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UK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1 Billion YouTube users per month 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40 </a:t>
            </a:r>
            <a:r>
              <a:rPr lang="en-US" sz="2200" b="1" dirty="0" err="1" smtClean="0">
                <a:solidFill>
                  <a:schemeClr val="bg1"/>
                </a:solidFill>
              </a:rPr>
              <a:t>mins</a:t>
            </a:r>
            <a:r>
              <a:rPr lang="en-US" sz="2200" b="1" dirty="0" smtClean="0">
                <a:solidFill>
                  <a:schemeClr val="bg1"/>
                </a:solidFill>
              </a:rPr>
              <a:t> = Average YouTube session time on Mobile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How does this help my business?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8455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Your target market is on social media mostly via mobile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Digital in 2016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Your target market reads your emails on a mobile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Google Today: Mobile </a:t>
            </a:r>
            <a:r>
              <a:rPr lang="en-US" sz="2200" b="1" dirty="0" err="1" smtClean="0">
                <a:solidFill>
                  <a:schemeClr val="bg1"/>
                </a:solidFill>
              </a:rPr>
              <a:t>optimised</a:t>
            </a:r>
            <a:r>
              <a:rPr lang="en-US" sz="2200" b="1" dirty="0" smtClean="0">
                <a:solidFill>
                  <a:schemeClr val="bg1"/>
                </a:solidFill>
              </a:rPr>
              <a:t>, fast loading, no pop-ups</a:t>
            </a:r>
          </a:p>
        </p:txBody>
      </p:sp>
    </p:spTree>
    <p:extLst>
      <p:ext uri="{BB962C8B-B14F-4D97-AF65-F5344CB8AC3E}">
        <p14:creationId xmlns:p14="http://schemas.microsoft.com/office/powerpoint/2010/main" val="380170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51379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656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3 Billion Google searches daily, 1 Trillion yearly</a:t>
            </a:r>
          </a:p>
        </p:txBody>
      </p:sp>
    </p:spTree>
    <p:extLst>
      <p:ext uri="{BB962C8B-B14F-4D97-AF65-F5344CB8AC3E}">
        <p14:creationId xmlns:p14="http://schemas.microsoft.com/office/powerpoint/2010/main" val="391042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656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Google is for answers, social media is for?</a:t>
            </a:r>
          </a:p>
        </p:txBody>
      </p:sp>
    </p:spTree>
    <p:extLst>
      <p:ext uri="{BB962C8B-B14F-4D97-AF65-F5344CB8AC3E}">
        <p14:creationId xmlns:p14="http://schemas.microsoft.com/office/powerpoint/2010/main" val="62937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Facebook has 1.71 Billion users worldwide</a:t>
            </a:r>
          </a:p>
        </p:txBody>
      </p:sp>
    </p:spTree>
    <p:extLst>
      <p:ext uri="{BB962C8B-B14F-4D97-AF65-F5344CB8AC3E}">
        <p14:creationId xmlns:p14="http://schemas.microsoft.com/office/powerpoint/2010/main" val="203116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1 Billion access with phone or tablet ONLY</a:t>
            </a:r>
          </a:p>
        </p:txBody>
      </p:sp>
    </p:spTree>
    <p:extLst>
      <p:ext uri="{BB962C8B-B14F-4D97-AF65-F5344CB8AC3E}">
        <p14:creationId xmlns:p14="http://schemas.microsoft.com/office/powerpoint/2010/main" val="249828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Facebook has 1.13 Billion daily users</a:t>
            </a:r>
          </a:p>
        </p:txBody>
      </p:sp>
    </p:spTree>
    <p:extLst>
      <p:ext uri="{BB962C8B-B14F-4D97-AF65-F5344CB8AC3E}">
        <p14:creationId xmlns:p14="http://schemas.microsoft.com/office/powerpoint/2010/main" val="349494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2.8 Million in Ireland and </a:t>
            </a:r>
            <a:r>
              <a:rPr lang="en-US" sz="2000" b="1" i="1" dirty="0" smtClean="0">
                <a:solidFill>
                  <a:schemeClr val="bg1"/>
                </a:solidFill>
              </a:rPr>
              <a:t>still</a:t>
            </a:r>
            <a:r>
              <a:rPr lang="en-US" sz="2800" b="1" dirty="0" smtClean="0">
                <a:solidFill>
                  <a:schemeClr val="bg1"/>
                </a:solidFill>
              </a:rPr>
              <a:t> growing</a:t>
            </a:r>
          </a:p>
        </p:txBody>
      </p:sp>
    </p:spTree>
    <p:extLst>
      <p:ext uri="{BB962C8B-B14F-4D97-AF65-F5344CB8AC3E}">
        <p14:creationId xmlns:p14="http://schemas.microsoft.com/office/powerpoint/2010/main" val="46277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2 Million Daily</a:t>
            </a:r>
          </a:p>
        </p:txBody>
      </p:sp>
    </p:spTree>
    <p:extLst>
      <p:ext uri="{BB962C8B-B14F-4D97-AF65-F5344CB8AC3E}">
        <p14:creationId xmlns:p14="http://schemas.microsoft.com/office/powerpoint/2010/main" val="169777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Keep asking, how does this help my business?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72907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8 </a:t>
            </a:r>
            <a:r>
              <a:rPr lang="en-US" sz="2800" b="1" dirty="0">
                <a:solidFill>
                  <a:schemeClr val="bg1"/>
                </a:solidFill>
              </a:rPr>
              <a:t>billion video views worldwide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Daily and 75% of them are mobile</a:t>
            </a:r>
          </a:p>
        </p:txBody>
      </p:sp>
    </p:spTree>
    <p:extLst>
      <p:ext uri="{BB962C8B-B14F-4D97-AF65-F5344CB8AC3E}">
        <p14:creationId xmlns:p14="http://schemas.microsoft.com/office/powerpoint/2010/main" val="138747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229600" cy="438194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53 percent of all video views come from shares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buFontTx/>
              <a:buNone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Every day more than 500 million people watch video on Facebook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buFontTx/>
              <a:buNone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People now watch a collective 100 million hours of </a:t>
            </a:r>
            <a:r>
              <a:rPr lang="en-US" sz="2000" b="1" dirty="0" smtClean="0">
                <a:solidFill>
                  <a:schemeClr val="bg1"/>
                </a:solidFill>
              </a:rPr>
              <a:t>video.</a:t>
            </a:r>
          </a:p>
          <a:p>
            <a:pPr algn="ctr" eaLnBrk="1" hangingPunct="1">
              <a:buFontTx/>
              <a:buNone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Facebook user watches 12 full minutes of video. Huge potential.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6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313 Million people using Twitter per month</a:t>
            </a:r>
          </a:p>
        </p:txBody>
      </p:sp>
    </p:spTree>
    <p:extLst>
      <p:ext uri="{BB962C8B-B14F-4D97-AF65-F5344CB8AC3E}">
        <p14:creationId xmlns:p14="http://schemas.microsoft.com/office/powerpoint/2010/main" val="122664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There are 750,000 Irish people using Twitter</a:t>
            </a:r>
          </a:p>
        </p:txBody>
      </p:sp>
    </p:spTree>
    <p:extLst>
      <p:ext uri="{BB962C8B-B14F-4D97-AF65-F5344CB8AC3E}">
        <p14:creationId xmlns:p14="http://schemas.microsoft.com/office/powerpoint/2010/main" val="383582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smtClean="0">
                <a:solidFill>
                  <a:schemeClr val="bg1"/>
                </a:solidFill>
              </a:rPr>
              <a:t>30% log into Twitter Daily in Ireland</a:t>
            </a:r>
          </a:p>
        </p:txBody>
      </p:sp>
    </p:spTree>
    <p:extLst>
      <p:ext uri="{BB962C8B-B14F-4D97-AF65-F5344CB8AC3E}">
        <p14:creationId xmlns:p14="http://schemas.microsoft.com/office/powerpoint/2010/main" val="401985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2 Million Tweets per day in Ireland</a:t>
            </a:r>
          </a:p>
        </p:txBody>
      </p:sp>
    </p:spTree>
    <p:extLst>
      <p:ext uri="{BB962C8B-B14F-4D97-AF65-F5344CB8AC3E}">
        <p14:creationId xmlns:p14="http://schemas.microsoft.com/office/powerpoint/2010/main" val="238720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 descr="IPSOSJuly2016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697815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0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 descr="IPSOSMRBI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17828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6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72% </a:t>
            </a:r>
            <a:r>
              <a:rPr lang="en-US" sz="2400" b="1" dirty="0">
                <a:solidFill>
                  <a:schemeClr val="bg1"/>
                </a:solidFill>
              </a:rPr>
              <a:t>of </a:t>
            </a:r>
            <a:r>
              <a:rPr lang="en-US" sz="2400" b="1" dirty="0" smtClean="0">
                <a:solidFill>
                  <a:schemeClr val="bg1"/>
                </a:solidFill>
              </a:rPr>
              <a:t>FB </a:t>
            </a:r>
            <a:r>
              <a:rPr lang="en-US" sz="2400" b="1" dirty="0">
                <a:solidFill>
                  <a:schemeClr val="bg1"/>
                </a:solidFill>
              </a:rPr>
              <a:t>a/c owners use it </a:t>
            </a:r>
            <a:r>
              <a:rPr lang="en-US" sz="2400" b="1" dirty="0" smtClean="0">
                <a:solidFill>
                  <a:schemeClr val="bg1"/>
                </a:solidFill>
              </a:rPr>
              <a:t>daily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                                vs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       39% </a:t>
            </a:r>
            <a:r>
              <a:rPr lang="en-US" sz="2400" b="1" dirty="0">
                <a:solidFill>
                  <a:schemeClr val="bg1"/>
                </a:solidFill>
              </a:rPr>
              <a:t>of Twitter a/c owners.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8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</p:txBody>
      </p:sp>
      <p:pic>
        <p:nvPicPr>
          <p:cNvPr id="2" name="Picture 1" descr="DouglasAda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6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Instagram</a:t>
            </a:r>
            <a:r>
              <a:rPr lang="en-US" sz="2400" b="1" dirty="0" smtClean="0">
                <a:solidFill>
                  <a:schemeClr val="bg1"/>
                </a:solidFill>
              </a:rPr>
              <a:t> has 500M monthly users, 300M daily</a:t>
            </a:r>
          </a:p>
        </p:txBody>
      </p:sp>
    </p:spTree>
    <p:extLst>
      <p:ext uri="{BB962C8B-B14F-4D97-AF65-F5344CB8AC3E}">
        <p14:creationId xmlns:p14="http://schemas.microsoft.com/office/powerpoint/2010/main" val="4583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860k </a:t>
            </a:r>
            <a:r>
              <a:rPr lang="en-US" sz="2400" b="1" dirty="0" err="1" smtClean="0">
                <a:solidFill>
                  <a:schemeClr val="bg1"/>
                </a:solidFill>
              </a:rPr>
              <a:t>Instagram</a:t>
            </a:r>
            <a:r>
              <a:rPr lang="en-US" sz="2400" b="1" dirty="0" smtClean="0">
                <a:solidFill>
                  <a:schemeClr val="bg1"/>
                </a:solidFill>
              </a:rPr>
              <a:t> users in Ireland</a:t>
            </a:r>
          </a:p>
        </p:txBody>
      </p:sp>
    </p:spTree>
    <p:extLst>
      <p:ext uri="{BB962C8B-B14F-4D97-AF65-F5344CB8AC3E}">
        <p14:creationId xmlns:p14="http://schemas.microsoft.com/office/powerpoint/2010/main" val="420037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Instagram</a:t>
            </a:r>
            <a:r>
              <a:rPr lang="en-US" sz="2400" b="1" dirty="0" smtClean="0">
                <a:solidFill>
                  <a:schemeClr val="bg1"/>
                </a:solidFill>
              </a:rPr>
              <a:t>: 340k </a:t>
            </a:r>
            <a:r>
              <a:rPr lang="en-US" sz="2400" b="1" dirty="0">
                <a:solidFill>
                  <a:schemeClr val="bg1"/>
                </a:solidFill>
              </a:rPr>
              <a:t>men 520k women (60% female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590k </a:t>
            </a:r>
            <a:r>
              <a:rPr lang="en-US" sz="2400" b="1" dirty="0">
                <a:solidFill>
                  <a:schemeClr val="bg1"/>
                </a:solidFill>
              </a:rPr>
              <a:t>are 30 and under, 36k are 50+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8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2" y="1628775"/>
            <a:ext cx="8424167" cy="46085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Instagram</a:t>
            </a:r>
            <a:r>
              <a:rPr lang="en-US" sz="2400" b="1" dirty="0" smtClean="0">
                <a:solidFill>
                  <a:schemeClr val="bg1"/>
                </a:solidFill>
              </a:rPr>
              <a:t> is bigger than Twitter now</a:t>
            </a:r>
          </a:p>
        </p:txBody>
      </p:sp>
    </p:spTree>
    <p:extLst>
      <p:ext uri="{BB962C8B-B14F-4D97-AF65-F5344CB8AC3E}">
        <p14:creationId xmlns:p14="http://schemas.microsoft.com/office/powerpoint/2010/main" val="77081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Snapchat</a:t>
            </a:r>
            <a:r>
              <a:rPr lang="en-US" sz="2400" b="1" dirty="0" smtClean="0">
                <a:solidFill>
                  <a:schemeClr val="bg1"/>
                </a:solidFill>
              </a:rPr>
              <a:t> uploads more photos per day than Facebook</a:t>
            </a:r>
          </a:p>
        </p:txBody>
      </p:sp>
    </p:spTree>
    <p:extLst>
      <p:ext uri="{BB962C8B-B14F-4D97-AF65-F5344CB8AC3E}">
        <p14:creationId xmlns:p14="http://schemas.microsoft.com/office/powerpoint/2010/main" val="238236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1" descr="SnapchatJulyIPS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15763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2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More people use </a:t>
            </a:r>
            <a:r>
              <a:rPr lang="en-US" sz="2400" b="1" dirty="0" err="1" smtClean="0">
                <a:solidFill>
                  <a:schemeClr val="bg1"/>
                </a:solidFill>
              </a:rPr>
              <a:t>Snapchat</a:t>
            </a:r>
            <a:r>
              <a:rPr lang="en-US" sz="2400" b="1" dirty="0" smtClean="0">
                <a:solidFill>
                  <a:schemeClr val="bg1"/>
                </a:solidFill>
              </a:rPr>
              <a:t> than Twitter Daily in Ireland</a:t>
            </a:r>
          </a:p>
        </p:txBody>
      </p:sp>
    </p:spTree>
    <p:extLst>
      <p:ext uri="{BB962C8B-B14F-4D97-AF65-F5344CB8AC3E}">
        <p14:creationId xmlns:p14="http://schemas.microsoft.com/office/powerpoint/2010/main" val="294182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Facebook is 12+, </a:t>
            </a:r>
            <a:r>
              <a:rPr lang="en-US" sz="2400" b="1" dirty="0" err="1" smtClean="0">
                <a:solidFill>
                  <a:schemeClr val="bg1"/>
                </a:solidFill>
              </a:rPr>
              <a:t>Snapchat</a:t>
            </a:r>
            <a:r>
              <a:rPr lang="en-US" sz="2400" b="1" dirty="0" smtClean="0">
                <a:solidFill>
                  <a:schemeClr val="bg1"/>
                </a:solidFill>
              </a:rPr>
              <a:t> is about 4 years old</a:t>
            </a:r>
          </a:p>
        </p:txBody>
      </p:sp>
    </p:spTree>
    <p:extLst>
      <p:ext uri="{BB962C8B-B14F-4D97-AF65-F5344CB8AC3E}">
        <p14:creationId xmlns:p14="http://schemas.microsoft.com/office/powerpoint/2010/main" val="382751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Snapchat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84% of 15-18 year olds have an account. 85% of these 15-18 year olds use it daily.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4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How does this help my business?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8455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4400" b="1" dirty="0" smtClean="0">
                <a:solidFill>
                  <a:schemeClr val="bg1"/>
                </a:solidFill>
              </a:rPr>
              <a:t>The Past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6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Whatsapp</a:t>
            </a:r>
            <a:r>
              <a:rPr lang="en-US" sz="2400" b="1" dirty="0" smtClean="0">
                <a:solidFill>
                  <a:schemeClr val="bg1"/>
                </a:solidFill>
              </a:rPr>
              <a:t>: 1 Billion users a month</a:t>
            </a:r>
          </a:p>
        </p:txBody>
      </p:sp>
    </p:spTree>
    <p:extLst>
      <p:ext uri="{BB962C8B-B14F-4D97-AF65-F5344CB8AC3E}">
        <p14:creationId xmlns:p14="http://schemas.microsoft.com/office/powerpoint/2010/main" val="96559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</a:rPr>
              <a:t>Whatsapp</a:t>
            </a:r>
            <a:r>
              <a:rPr lang="en-US" sz="2000" b="1" dirty="0" smtClean="0">
                <a:solidFill>
                  <a:schemeClr val="bg1"/>
                </a:solidFill>
              </a:rPr>
              <a:t> sends more messages than ALL mobile companies</a:t>
            </a:r>
          </a:p>
        </p:txBody>
      </p:sp>
    </p:spTree>
    <p:extLst>
      <p:ext uri="{BB962C8B-B14F-4D97-AF65-F5344CB8AC3E}">
        <p14:creationId xmlns:p14="http://schemas.microsoft.com/office/powerpoint/2010/main" val="87797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Facebook Messenger 1 Billion users a month</a:t>
            </a:r>
          </a:p>
        </p:txBody>
      </p:sp>
    </p:spTree>
    <p:extLst>
      <p:ext uri="{BB962C8B-B14F-4D97-AF65-F5344CB8AC3E}">
        <p14:creationId xmlns:p14="http://schemas.microsoft.com/office/powerpoint/2010/main" val="93623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slides where I start to freak you out</a:t>
            </a:r>
          </a:p>
        </p:txBody>
      </p:sp>
      <p:pic>
        <p:nvPicPr>
          <p:cNvPr id="2" name="Picture 1" descr="Terminator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743744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8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Buzzwords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0226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A.I.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1156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Autonomous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9348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V.R./A.R.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1023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IoT</a:t>
            </a:r>
            <a:r>
              <a:rPr lang="en-US" sz="2800" b="1" dirty="0" smtClean="0">
                <a:solidFill>
                  <a:schemeClr val="bg1"/>
                </a:solidFill>
              </a:rPr>
              <a:t> – Internet of Things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2464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None/>
              <a:defRPr/>
            </a:pPr>
            <a:r>
              <a:rPr lang="ar-sa" sz="4400" b="1" dirty="0">
                <a:solidFill>
                  <a:schemeClr val="bg1"/>
                </a:solidFill>
              </a:rPr>
              <a:t>مرحبا الجيران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2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ExcelSheet1950s.jpg.jpg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48112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endParaRPr lang="en-US" sz="2800" b="1" dirty="0" smtClean="0"/>
          </a:p>
        </p:txBody>
      </p:sp>
      <p:pic>
        <p:nvPicPr>
          <p:cNvPr id="2" name="Picture 1" descr="GoogleTranslateHel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7848872" cy="2371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Google Translate gets better every time it’s used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9010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1" descr="FacebookBo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1021012"/>
            <a:ext cx="8424936" cy="78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0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AI powered Facebook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chatbots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answer you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Facebook M is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Siri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for Facebook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4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FBBoteng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812800"/>
            <a:ext cx="86487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3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1" descr="AI and Canc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482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6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Autonomous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41526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Remote Everything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9568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Brain surgery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38960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ComputerRepait1960s.jpg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891480"/>
            <a:ext cx="6984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4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  <p:pic>
        <p:nvPicPr>
          <p:cNvPr id="2" name="Picture 1" descr="NeurosurgeryRoboti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066800"/>
            <a:ext cx="7112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5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  <p:pic>
        <p:nvPicPr>
          <p:cNvPr id="2" name="Picture 1" descr="NeurosurgeryRoboti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036288" cy="51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8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Remote Flying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75181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  <p:pic>
        <p:nvPicPr>
          <p:cNvPr id="3" name="Picture 2" descr="MilitaryDon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216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2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  <p:pic>
        <p:nvPicPr>
          <p:cNvPr id="2" name="Picture 1" descr="MQ-1_Predator_controls_2007-08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992888" cy="52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3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Autonomous …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407880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  <p:pic>
        <p:nvPicPr>
          <p:cNvPr id="2" name="Picture 1" descr="GoogleClownC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1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  <p:pic>
        <p:nvPicPr>
          <p:cNvPr id="3" name="Picture 2" descr="TeslaModel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175712" cy="40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5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400k pre-orders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16611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What can you do to streets when no parking needed?</a:t>
            </a:r>
          </a:p>
          <a:p>
            <a:pPr eaLnBrk="1" hangingPunct="1">
              <a:buFontTx/>
              <a:buNone/>
              <a:defRPr/>
            </a:pPr>
            <a:endParaRPr lang="en-US" sz="22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What about car parks in cities?</a:t>
            </a:r>
          </a:p>
          <a:p>
            <a:pPr eaLnBrk="1" hangingPunct="1">
              <a:buFontTx/>
              <a:buNone/>
              <a:defRPr/>
            </a:pPr>
            <a:endParaRPr lang="en-US" sz="22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Can you rent your car out when you’re at work?</a:t>
            </a:r>
          </a:p>
          <a:p>
            <a:pPr eaLnBrk="1" hangingPunct="1">
              <a:buFontTx/>
              <a:buNone/>
              <a:defRPr/>
            </a:pPr>
            <a:endParaRPr lang="en-US" sz="22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Do you need a car?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2326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The Present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8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V.R./A.R.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81405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  <p:pic>
        <p:nvPicPr>
          <p:cNvPr id="2" name="Picture 1" descr="AppleHolo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200800" cy="52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6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  <p:pic>
        <p:nvPicPr>
          <p:cNvPr id="2" name="Picture 1" descr="Malik-Pokemon-1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3200"/>
            <a:ext cx="9461801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</p:txBody>
      </p:sp>
      <p:pic>
        <p:nvPicPr>
          <p:cNvPr id="2" name="Picture 1" descr="VRMedic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294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</p:txBody>
      </p:sp>
      <p:pic>
        <p:nvPicPr>
          <p:cNvPr id="2" name="Picture 1" descr="VRPTS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759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0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How does this help my business?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4385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err="1" smtClean="0">
                <a:solidFill>
                  <a:schemeClr val="bg1"/>
                </a:solidFill>
              </a:rPr>
              <a:t>IoT</a:t>
            </a:r>
            <a:r>
              <a:rPr lang="en-US" sz="2200" b="1" dirty="0" smtClean="0">
                <a:solidFill>
                  <a:schemeClr val="bg1"/>
                </a:solidFill>
              </a:rPr>
              <a:t> – Internet of Things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44632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Moore’s Law is changing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8517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Chips will be tiny, connected and disposable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43379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You can rent computing power off Amazon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7084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“Everyone has their nose stuck in a …”</a:t>
            </a:r>
          </a:p>
        </p:txBody>
      </p:sp>
    </p:spTree>
    <p:extLst>
      <p:ext uri="{BB962C8B-B14F-4D97-AF65-F5344CB8AC3E}">
        <p14:creationId xmlns:p14="http://schemas.microsoft.com/office/powerpoint/2010/main" val="153298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And make Toy Story cheaper than they did!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75158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What can you do when chips are </a:t>
            </a:r>
            <a:r>
              <a:rPr lang="en-US" sz="2200" b="1" dirty="0" err="1" smtClean="0">
                <a:solidFill>
                  <a:schemeClr val="bg1"/>
                </a:solidFill>
              </a:rPr>
              <a:t>eveywhere</a:t>
            </a:r>
            <a:r>
              <a:rPr lang="en-US" sz="2200" b="1" dirty="0" smtClean="0">
                <a:solidFill>
                  <a:schemeClr val="bg1"/>
                </a:solidFill>
              </a:rPr>
              <a:t>?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91405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Questions?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47711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67402</TotalTime>
  <Words>581</Words>
  <Application>Microsoft Macintosh PowerPoint</Application>
  <PresentationFormat>On-screen Show (4:3)</PresentationFormat>
  <Paragraphs>154</Paragraphs>
  <Slides>92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Google Docs</dc:creator>
  <cp:lastModifiedBy>Damien Mulley</cp:lastModifiedBy>
  <cp:revision>189</cp:revision>
  <dcterms:created xsi:type="dcterms:W3CDTF">2009-04-19T11:27:47Z</dcterms:created>
  <dcterms:modified xsi:type="dcterms:W3CDTF">2016-09-08T08:05:32Z</dcterms:modified>
</cp:coreProperties>
</file>