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7"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6CC43C-8113-4475-A88C-0F389E996300}" type="datetimeFigureOut">
              <a:rPr lang="en-IE" smtClean="0"/>
              <a:pPr/>
              <a:t>17/06/2019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2C0D6E8-096B-4B9C-912B-66C1873E3E5B}"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CC43C-8113-4475-A88C-0F389E996300}" type="datetimeFigureOut">
              <a:rPr lang="en-IE" smtClean="0"/>
              <a:pPr/>
              <a:t>17/06/2019</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0D6E8-096B-4B9C-912B-66C1873E3E5B}"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EU/IMF 15 Day Rule</a:t>
            </a:r>
            <a:endParaRPr lang="en-I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400" dirty="0" smtClean="0"/>
              <a:t>Sections Must Do – Purchase Order </a:t>
            </a:r>
            <a:endParaRPr lang="en-IE" sz="2400" dirty="0"/>
          </a:p>
        </p:txBody>
      </p:sp>
      <p:sp>
        <p:nvSpPr>
          <p:cNvPr id="3" name="Content Placeholder 2"/>
          <p:cNvSpPr>
            <a:spLocks noGrp="1"/>
          </p:cNvSpPr>
          <p:nvPr>
            <p:ph idx="1"/>
          </p:nvPr>
        </p:nvSpPr>
        <p:spPr/>
        <p:txBody>
          <a:bodyPr>
            <a:normAutofit/>
          </a:bodyPr>
          <a:lstStyle/>
          <a:p>
            <a:pPr marL="800100" lvl="1" indent="-342900">
              <a:buFont typeface="Wingdings" pitchFamily="2" charset="2"/>
              <a:buChar char="§"/>
            </a:pPr>
            <a:r>
              <a:rPr lang="en-IE" sz="1800" dirty="0" smtClean="0"/>
              <a:t>Purchases order (PO)  must be raised before an order is placed with supplier </a:t>
            </a:r>
          </a:p>
          <a:p>
            <a:pPr marL="800100" lvl="1" indent="-342900">
              <a:buNone/>
            </a:pPr>
            <a:endParaRPr lang="en-IE" sz="1800" dirty="0" smtClean="0"/>
          </a:p>
          <a:p>
            <a:pPr marL="800100" lvl="1" indent="-342900">
              <a:buFont typeface="Wingdings" pitchFamily="2" charset="2"/>
              <a:buChar char="§"/>
            </a:pPr>
            <a:r>
              <a:rPr lang="en-IE" sz="1800" dirty="0" smtClean="0"/>
              <a:t>The following information must be known to enter a PO </a:t>
            </a:r>
          </a:p>
          <a:p>
            <a:pPr marL="1200150" lvl="2" indent="-342900">
              <a:buFont typeface="Wingdings" pitchFamily="2" charset="2"/>
              <a:buChar char="§"/>
            </a:pPr>
            <a:r>
              <a:rPr lang="en-IE" sz="1600" dirty="0" smtClean="0"/>
              <a:t>Supplier </a:t>
            </a:r>
          </a:p>
          <a:p>
            <a:pPr marL="1200150" lvl="2" indent="-342900">
              <a:buFont typeface="Wingdings" pitchFamily="2" charset="2"/>
              <a:buChar char="§"/>
            </a:pPr>
            <a:r>
              <a:rPr lang="en-IE" sz="1600" dirty="0" smtClean="0"/>
              <a:t>Cost of the goods or service</a:t>
            </a:r>
          </a:p>
          <a:p>
            <a:pPr marL="1200150" lvl="2" indent="-342900">
              <a:buFont typeface="Wingdings" pitchFamily="2" charset="2"/>
              <a:buChar char="§"/>
            </a:pPr>
            <a:r>
              <a:rPr lang="en-IE" sz="1600" dirty="0" smtClean="0"/>
              <a:t>Quantity </a:t>
            </a:r>
          </a:p>
          <a:p>
            <a:pPr marL="1200150" lvl="2" indent="-342900">
              <a:buFont typeface="Wingdings" pitchFamily="2" charset="2"/>
              <a:buChar char="§"/>
            </a:pPr>
            <a:r>
              <a:rPr lang="en-IE" sz="1600" dirty="0" smtClean="0"/>
              <a:t>The vat that is applicable</a:t>
            </a:r>
          </a:p>
          <a:p>
            <a:pPr marL="1200150" lvl="2" indent="-342900">
              <a:buFont typeface="Wingdings" pitchFamily="2" charset="2"/>
              <a:buChar char="§"/>
            </a:pPr>
            <a:r>
              <a:rPr lang="en-IE" sz="1600" dirty="0" smtClean="0"/>
              <a:t>Does Professional Services With holding Tax apply </a:t>
            </a:r>
          </a:p>
          <a:p>
            <a:pPr marL="1200150" lvl="2" indent="-342900">
              <a:buFont typeface="Wingdings" pitchFamily="2" charset="2"/>
              <a:buChar char="§"/>
            </a:pPr>
            <a:r>
              <a:rPr lang="en-IE" sz="1600" dirty="0" smtClean="0"/>
              <a:t>Does Construction Tax (RCT APPLY)</a:t>
            </a:r>
          </a:p>
          <a:p>
            <a:pPr marL="1200150" lvl="2" indent="-342900">
              <a:buFont typeface="Wingdings" pitchFamily="2" charset="2"/>
              <a:buChar char="§"/>
            </a:pPr>
            <a:r>
              <a:rPr lang="en-IE" sz="1600" dirty="0" smtClean="0"/>
              <a:t>What’s the correct Job Code, op code and Product code </a:t>
            </a:r>
          </a:p>
          <a:p>
            <a:pPr lvl="1">
              <a:buNone/>
            </a:pPr>
            <a:endParaRPr lang="en-IE"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400" dirty="0" smtClean="0"/>
              <a:t>Sections Must Do Purchases Order </a:t>
            </a:r>
            <a:endParaRPr lang="en-IE" sz="2400" dirty="0"/>
          </a:p>
        </p:txBody>
      </p:sp>
      <p:sp>
        <p:nvSpPr>
          <p:cNvPr id="3" name="Content Placeholder 2"/>
          <p:cNvSpPr>
            <a:spLocks noGrp="1"/>
          </p:cNvSpPr>
          <p:nvPr>
            <p:ph idx="1"/>
          </p:nvPr>
        </p:nvSpPr>
        <p:spPr/>
        <p:txBody>
          <a:bodyPr>
            <a:normAutofit/>
          </a:bodyPr>
          <a:lstStyle/>
          <a:p>
            <a:pPr marL="800100" lvl="1" indent="-342900">
              <a:buFont typeface="Wingdings" pitchFamily="2" charset="2"/>
              <a:buChar char="§"/>
            </a:pPr>
            <a:r>
              <a:rPr lang="en-IE" sz="1800" dirty="0" smtClean="0"/>
              <a:t>Where costs are not Known at the time of the PO  being raised </a:t>
            </a:r>
            <a:r>
              <a:rPr lang="en-IE" sz="1800" dirty="0" err="1" smtClean="0"/>
              <a:t>eg</a:t>
            </a:r>
            <a:r>
              <a:rPr lang="en-IE" sz="1800" dirty="0" smtClean="0"/>
              <a:t> plant hire, vehicle hire, advertisements, skips etc :</a:t>
            </a:r>
          </a:p>
          <a:p>
            <a:pPr marL="800100" lvl="1" indent="-342900">
              <a:buFont typeface="Wingdings" pitchFamily="2" charset="2"/>
              <a:buChar char="§"/>
            </a:pPr>
            <a:endParaRPr lang="en-IE" sz="1800" dirty="0" smtClean="0"/>
          </a:p>
          <a:p>
            <a:pPr marL="800100" lvl="1" indent="-342900">
              <a:buFont typeface="Wingdings" pitchFamily="2" charset="2"/>
              <a:buChar char="§"/>
            </a:pPr>
            <a:r>
              <a:rPr lang="en-IE" sz="1800" dirty="0" smtClean="0"/>
              <a:t>The supplier must be told that to advise you of the cost as soon as possible and </a:t>
            </a:r>
            <a:r>
              <a:rPr lang="en-IE" sz="2400" dirty="0" smtClean="0">
                <a:solidFill>
                  <a:srgbClr val="FF0000"/>
                </a:solidFill>
              </a:rPr>
              <a:t>before </a:t>
            </a:r>
            <a:r>
              <a:rPr lang="en-IE" sz="1800" dirty="0" smtClean="0"/>
              <a:t>they submit the invoice </a:t>
            </a:r>
          </a:p>
          <a:p>
            <a:pPr marL="800100" lvl="1" indent="-342900">
              <a:buFont typeface="Wingdings" pitchFamily="2" charset="2"/>
              <a:buChar char="§"/>
            </a:pPr>
            <a:endParaRPr lang="en-IE" sz="1800" dirty="0" smtClean="0"/>
          </a:p>
          <a:p>
            <a:pPr marL="800100" lvl="1" indent="-342900">
              <a:buFont typeface="Wingdings" pitchFamily="2" charset="2"/>
              <a:buChar char="§"/>
            </a:pPr>
            <a:r>
              <a:rPr lang="en-IE" sz="1800" dirty="0" smtClean="0"/>
              <a:t>The sections then need to amend the PO to reflect  the cost on the invoice and the amended PO needs to be approved</a:t>
            </a:r>
          </a:p>
          <a:p>
            <a:pPr marL="800100" lvl="1" indent="-342900">
              <a:buFont typeface="Wingdings" pitchFamily="2" charset="2"/>
              <a:buChar char="§"/>
            </a:pPr>
            <a:endParaRPr lang="en-IE" sz="1800" dirty="0" smtClean="0"/>
          </a:p>
          <a:p>
            <a:pPr marL="800100" lvl="1" indent="-342900">
              <a:buFont typeface="Wingdings" pitchFamily="2" charset="2"/>
              <a:buChar char="§"/>
            </a:pPr>
            <a:r>
              <a:rPr lang="en-IE" sz="1800" dirty="0" smtClean="0"/>
              <a:t>When the Purchases order is approved it must be printed off and attach it to the payment voucher. </a:t>
            </a:r>
          </a:p>
          <a:p>
            <a:pPr marL="800100" lvl="1" indent="-342900">
              <a:buFont typeface="Wingdings" pitchFamily="2" charset="2"/>
              <a:buChar char="§"/>
            </a:pPr>
            <a:endParaRPr lang="en-IE" sz="1800" dirty="0" smtClean="0"/>
          </a:p>
          <a:p>
            <a:pPr marL="800100" lvl="1" indent="-342900">
              <a:buFont typeface="Wingdings" pitchFamily="2" charset="2"/>
              <a:buChar char="§"/>
            </a:pPr>
            <a:r>
              <a:rPr lang="en-IE" sz="1800" dirty="0" smtClean="0"/>
              <a:t>When the goods are received the GRN must be put onto Agresso and the number recorded on the payment Voucher </a:t>
            </a:r>
          </a:p>
          <a:p>
            <a:pPr marL="800100" lvl="1" indent="-342900">
              <a:buFont typeface="Wingdings" pitchFamily="2" charset="2"/>
              <a:buChar char="§"/>
            </a:pPr>
            <a:endParaRPr lang="en-IE" sz="1800" dirty="0" smtClean="0"/>
          </a:p>
          <a:p>
            <a:pPr marL="800100" lvl="1" indent="-342900">
              <a:buFont typeface="Wingdings" pitchFamily="2" charset="2"/>
              <a:buChar char="§"/>
            </a:pPr>
            <a:endParaRPr lang="en-IE" sz="1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400" dirty="0" smtClean="0"/>
              <a:t>Sections Must Do </a:t>
            </a:r>
            <a:endParaRPr lang="en-IE" sz="2400" dirty="0"/>
          </a:p>
        </p:txBody>
      </p:sp>
      <p:sp>
        <p:nvSpPr>
          <p:cNvPr id="3" name="Content Placeholder 2"/>
          <p:cNvSpPr>
            <a:spLocks noGrp="1"/>
          </p:cNvSpPr>
          <p:nvPr>
            <p:ph idx="1"/>
          </p:nvPr>
        </p:nvSpPr>
        <p:spPr/>
        <p:txBody>
          <a:bodyPr>
            <a:normAutofit/>
          </a:bodyPr>
          <a:lstStyle/>
          <a:p>
            <a:pPr marL="800100" lvl="1" indent="-342900">
              <a:buFont typeface="Wingdings" pitchFamily="2" charset="2"/>
              <a:buChar char="§"/>
            </a:pPr>
            <a:endParaRPr lang="en-IE" sz="1800" dirty="0" smtClean="0"/>
          </a:p>
          <a:p>
            <a:pPr marL="800100" lvl="1" indent="-342900">
              <a:buFont typeface="Wingdings" pitchFamily="2" charset="2"/>
              <a:buChar char="§"/>
            </a:pPr>
            <a:endParaRPr lang="en-IE" sz="1800" dirty="0" smtClean="0"/>
          </a:p>
          <a:p>
            <a:pPr marL="800100" lvl="1" indent="-342900">
              <a:buFont typeface="Wingdings" pitchFamily="2" charset="2"/>
              <a:buChar char="§"/>
            </a:pPr>
            <a:endParaRPr lang="en-IE" sz="1800" dirty="0" smtClean="0"/>
          </a:p>
          <a:p>
            <a:pPr marL="800100" lvl="1" indent="-342900">
              <a:buFont typeface="Wingdings" pitchFamily="2" charset="2"/>
              <a:buChar char="§"/>
            </a:pPr>
            <a:endParaRPr lang="en-IE" sz="1800" dirty="0" smtClean="0"/>
          </a:p>
          <a:p>
            <a:pPr marL="800100" lvl="1" indent="-342900">
              <a:buFont typeface="Wingdings" pitchFamily="2" charset="2"/>
              <a:buChar char="§"/>
            </a:pPr>
            <a:endParaRPr lang="en-IE" sz="1800" dirty="0" smtClean="0"/>
          </a:p>
          <a:p>
            <a:pPr marL="1200150" lvl="2" indent="-342900" algn="ctr">
              <a:buNone/>
            </a:pPr>
            <a:r>
              <a:rPr lang="en-IE" sz="3600" dirty="0" smtClean="0"/>
              <a:t>See Copy of Payment Voucher Attached </a:t>
            </a:r>
          </a:p>
          <a:p>
            <a:pPr marL="800100" lvl="1" indent="-342900" algn="ctr">
              <a:buFont typeface="Wingdings" pitchFamily="2" charset="2"/>
              <a:buChar char="§"/>
            </a:pPr>
            <a:endParaRPr lang="en-IE" sz="3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400" dirty="0" smtClean="0"/>
              <a:t>Sections Must Do – Payment Voucher </a:t>
            </a:r>
            <a:endParaRPr lang="en-IE" sz="2400" dirty="0"/>
          </a:p>
        </p:txBody>
      </p:sp>
      <p:sp>
        <p:nvSpPr>
          <p:cNvPr id="3" name="Content Placeholder 2"/>
          <p:cNvSpPr>
            <a:spLocks noGrp="1"/>
          </p:cNvSpPr>
          <p:nvPr>
            <p:ph idx="1"/>
          </p:nvPr>
        </p:nvSpPr>
        <p:spPr/>
        <p:txBody>
          <a:bodyPr>
            <a:normAutofit/>
          </a:bodyPr>
          <a:lstStyle/>
          <a:p>
            <a:pPr marL="800100" lvl="1" indent="-342900">
              <a:buFont typeface="Wingdings" pitchFamily="2" charset="2"/>
              <a:buChar char="§"/>
            </a:pPr>
            <a:r>
              <a:rPr lang="en-IE" sz="1800" dirty="0" smtClean="0"/>
              <a:t>Enter Details of the </a:t>
            </a:r>
          </a:p>
          <a:p>
            <a:pPr marL="800100" lvl="1" indent="-342900">
              <a:buFont typeface="Wingdings" pitchFamily="2" charset="2"/>
              <a:buChar char="§"/>
            </a:pPr>
            <a:r>
              <a:rPr lang="en-IE" sz="1800" dirty="0" smtClean="0"/>
              <a:t>PO Number  </a:t>
            </a:r>
          </a:p>
          <a:p>
            <a:pPr marL="800100" lvl="1" indent="-342900">
              <a:buFont typeface="Wingdings" pitchFamily="2" charset="2"/>
              <a:buChar char="§"/>
            </a:pPr>
            <a:r>
              <a:rPr lang="en-IE" sz="1800" dirty="0" smtClean="0"/>
              <a:t>Supplier ID</a:t>
            </a:r>
          </a:p>
          <a:p>
            <a:pPr marL="800100" lvl="1" indent="-342900">
              <a:buFont typeface="Wingdings" pitchFamily="2" charset="2"/>
              <a:buChar char="§"/>
            </a:pPr>
            <a:r>
              <a:rPr lang="en-IE" sz="1800" dirty="0" smtClean="0"/>
              <a:t>Job Code, Op Code , Account Element </a:t>
            </a:r>
          </a:p>
          <a:p>
            <a:pPr marL="800100" lvl="1" indent="-342900">
              <a:buFont typeface="Wingdings" pitchFamily="2" charset="2"/>
              <a:buChar char="§"/>
            </a:pPr>
            <a:r>
              <a:rPr lang="en-IE" sz="1800" dirty="0" smtClean="0"/>
              <a:t>Ordered By</a:t>
            </a:r>
          </a:p>
          <a:p>
            <a:pPr marL="800100" lvl="1" indent="-342900">
              <a:buFont typeface="Wingdings" pitchFamily="2" charset="2"/>
              <a:buChar char="§"/>
            </a:pPr>
            <a:r>
              <a:rPr lang="en-IE" sz="1800" dirty="0" smtClean="0"/>
              <a:t>Out of State </a:t>
            </a:r>
          </a:p>
          <a:p>
            <a:pPr marL="800100" lvl="1" indent="-342900">
              <a:buFont typeface="Wingdings" pitchFamily="2" charset="2"/>
              <a:buChar char="§"/>
            </a:pPr>
            <a:r>
              <a:rPr lang="en-IE" sz="1800" dirty="0" smtClean="0"/>
              <a:t>Capital Payment </a:t>
            </a:r>
          </a:p>
          <a:p>
            <a:pPr marL="800100" lvl="1" indent="-342900">
              <a:buFont typeface="Wingdings" pitchFamily="2" charset="2"/>
              <a:buChar char="§"/>
            </a:pPr>
            <a:r>
              <a:rPr lang="en-IE" sz="1800" dirty="0" smtClean="0"/>
              <a:t>Payment to be recouped From </a:t>
            </a:r>
          </a:p>
          <a:p>
            <a:pPr marL="800100" lvl="1" indent="-342900">
              <a:buFont typeface="Wingdings" pitchFamily="2" charset="2"/>
              <a:buChar char="§"/>
            </a:pPr>
            <a:r>
              <a:rPr lang="en-IE" sz="1800" dirty="0" smtClean="0"/>
              <a:t>Tender Received </a:t>
            </a:r>
          </a:p>
          <a:p>
            <a:pPr marL="800100" lvl="1" indent="-342900">
              <a:buFont typeface="Wingdings" pitchFamily="2" charset="2"/>
              <a:buChar char="§"/>
            </a:pPr>
            <a:r>
              <a:rPr lang="en-IE" sz="1800" dirty="0" smtClean="0"/>
              <a:t>Approved by (Can be completed by Approved or requester)</a:t>
            </a:r>
          </a:p>
          <a:p>
            <a:pPr marL="800100" lvl="1" indent="-342900">
              <a:buFont typeface="Wingdings" pitchFamily="2" charset="2"/>
              <a:buChar char="§"/>
            </a:pPr>
            <a:r>
              <a:rPr lang="en-IE" sz="1800" dirty="0" smtClean="0"/>
              <a:t>GRN Number </a:t>
            </a:r>
          </a:p>
          <a:p>
            <a:pPr marL="800100" lvl="1" indent="-342900">
              <a:buFont typeface="Wingdings" pitchFamily="2" charset="2"/>
              <a:buChar char="§"/>
            </a:pPr>
            <a:r>
              <a:rPr lang="en-IE" sz="1800" dirty="0" smtClean="0"/>
              <a:t>Authorised Signature is to be signed and dated by the approver </a:t>
            </a:r>
          </a:p>
          <a:p>
            <a:pPr marL="800100" lvl="1" indent="-342900">
              <a:buFont typeface="Wingdings" pitchFamily="2" charset="2"/>
              <a:buChar char="§"/>
            </a:pPr>
            <a:endParaRPr lang="en-IE" sz="1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400" dirty="0" smtClean="0"/>
              <a:t>Sections Must Do – Payment Voucher </a:t>
            </a:r>
            <a:endParaRPr lang="en-IE" sz="2400" dirty="0"/>
          </a:p>
        </p:txBody>
      </p:sp>
      <p:sp>
        <p:nvSpPr>
          <p:cNvPr id="3" name="Content Placeholder 2"/>
          <p:cNvSpPr>
            <a:spLocks noGrp="1"/>
          </p:cNvSpPr>
          <p:nvPr>
            <p:ph idx="1"/>
          </p:nvPr>
        </p:nvSpPr>
        <p:spPr/>
        <p:txBody>
          <a:bodyPr>
            <a:normAutofit/>
          </a:bodyPr>
          <a:lstStyle/>
          <a:p>
            <a:pPr marL="800100" lvl="1" indent="-342900">
              <a:buFont typeface="Wingdings" pitchFamily="2" charset="2"/>
              <a:buChar char="§"/>
            </a:pPr>
            <a:endParaRPr lang="en-IE" sz="1800" dirty="0" smtClean="0"/>
          </a:p>
          <a:p>
            <a:pPr marL="800100" lvl="1" indent="-342900">
              <a:buFont typeface="Wingdings" pitchFamily="2" charset="2"/>
              <a:buChar char="§"/>
            </a:pPr>
            <a:endParaRPr lang="en-IE" sz="1800" dirty="0" smtClean="0"/>
          </a:p>
          <a:p>
            <a:pPr marL="800100" lvl="1" indent="-342900">
              <a:buFont typeface="Wingdings" pitchFamily="2" charset="2"/>
              <a:buChar char="§"/>
            </a:pPr>
            <a:endParaRPr lang="en-IE" sz="1800" dirty="0" smtClean="0"/>
          </a:p>
          <a:p>
            <a:pPr marL="800100" lvl="1" indent="-342900">
              <a:buFont typeface="Wingdings" pitchFamily="2" charset="2"/>
              <a:buChar char="§"/>
            </a:pPr>
            <a:endParaRPr lang="en-IE" sz="1800" dirty="0" smtClean="0"/>
          </a:p>
          <a:p>
            <a:pPr marL="800100" lvl="1" indent="-342900">
              <a:buFont typeface="Wingdings" pitchFamily="2" charset="2"/>
              <a:buChar char="§"/>
            </a:pPr>
            <a:r>
              <a:rPr lang="en-IE" sz="1800" dirty="0" smtClean="0"/>
              <a:t>When payment voucher is complete it should be sent to accounts payable </a:t>
            </a:r>
            <a:r>
              <a:rPr lang="en-IE" sz="2400" b="1" dirty="0" smtClean="0">
                <a:solidFill>
                  <a:srgbClr val="FF0000"/>
                </a:solidFill>
              </a:rPr>
              <a:t>without delay </a:t>
            </a:r>
            <a:r>
              <a:rPr lang="en-IE" sz="1800" dirty="0" smtClean="0"/>
              <a:t>and it will be matched to the invoice and paid </a:t>
            </a:r>
          </a:p>
          <a:p>
            <a:pPr marL="800100" lvl="1" indent="-342900">
              <a:buFont typeface="Wingdings" pitchFamily="2" charset="2"/>
              <a:buChar char="§"/>
            </a:pPr>
            <a:endParaRPr lang="en-IE" sz="1800" dirty="0" smtClean="0"/>
          </a:p>
          <a:p>
            <a:pPr marL="800100" lvl="1" indent="-342900">
              <a:buFont typeface="Wingdings" pitchFamily="2" charset="2"/>
              <a:buChar char="§"/>
            </a:pPr>
            <a:endParaRPr lang="en-IE" sz="1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000" b="1" dirty="0"/>
              <a:t>Extension of 15 day Prompt Payment Rule -IMF, European Commission, ECB Requirement </a:t>
            </a:r>
            <a:endParaRPr lang="en-IE" sz="2000" dirty="0"/>
          </a:p>
        </p:txBody>
      </p:sp>
      <p:sp>
        <p:nvSpPr>
          <p:cNvPr id="3" name="Content Placeholder 2"/>
          <p:cNvSpPr>
            <a:spLocks noGrp="1"/>
          </p:cNvSpPr>
          <p:nvPr>
            <p:ph idx="1"/>
          </p:nvPr>
        </p:nvSpPr>
        <p:spPr/>
        <p:txBody>
          <a:bodyPr>
            <a:normAutofit fontScale="92500" lnSpcReduction="10000"/>
          </a:bodyPr>
          <a:lstStyle/>
          <a:p>
            <a:r>
              <a:rPr lang="en-IE" sz="1800" dirty="0"/>
              <a:t>Circular OU 01/11 -Prompt Payment -Reduction of payment period to 15 days for valid invoices received on or after 1st July 2011 issued on Monday 28th March 2011 from Organisation Unit of the Department with responsibility for prompt payments</a:t>
            </a:r>
            <a:r>
              <a:rPr lang="en-IE" sz="1800" dirty="0" smtClean="0"/>
              <a:t>.</a:t>
            </a:r>
          </a:p>
          <a:p>
            <a:pPr>
              <a:buNone/>
            </a:pPr>
            <a:r>
              <a:rPr lang="en-IE" sz="1800" dirty="0" smtClean="0"/>
              <a:t> </a:t>
            </a:r>
            <a:endParaRPr lang="en-IE" sz="1800" dirty="0"/>
          </a:p>
          <a:p>
            <a:r>
              <a:rPr lang="en-IE" sz="1800" dirty="0" smtClean="0"/>
              <a:t>The </a:t>
            </a:r>
            <a:r>
              <a:rPr lang="en-IE" sz="1800" dirty="0"/>
              <a:t>circular outlined the Government decision taken on 2 March 2011 to extend the 15 day prompt payments obligation to the wider public sector. </a:t>
            </a:r>
            <a:endParaRPr lang="en-IE" sz="1800" dirty="0" smtClean="0"/>
          </a:p>
          <a:p>
            <a:pPr>
              <a:buNone/>
            </a:pPr>
            <a:endParaRPr lang="en-IE" sz="1800" dirty="0"/>
          </a:p>
          <a:p>
            <a:r>
              <a:rPr lang="en-IE" sz="1800" b="1" dirty="0"/>
              <a:t>Some key points in relation to the decision are as </a:t>
            </a:r>
            <a:r>
              <a:rPr lang="en-IE" sz="1800" b="1" dirty="0" smtClean="0"/>
              <a:t>follows:</a:t>
            </a:r>
          </a:p>
          <a:p>
            <a:pPr>
              <a:buNone/>
            </a:pPr>
            <a:endParaRPr lang="en-IE" sz="1800" b="1" dirty="0"/>
          </a:p>
          <a:p>
            <a:r>
              <a:rPr lang="en-IE" sz="1800" dirty="0" smtClean="0"/>
              <a:t>Local </a:t>
            </a:r>
            <a:r>
              <a:rPr lang="en-IE" sz="1800" dirty="0"/>
              <a:t>Authorities are required to ensure that any alterations needed to their internal payment systems are completed not later than 30 June 2011 so that payments to suppliers in respect of all valid invoices received on or after 1 July 2011 are made within 15 days of receipt</a:t>
            </a:r>
            <a:r>
              <a:rPr lang="en-IE" sz="1800" dirty="0" smtClean="0"/>
              <a:t>.</a:t>
            </a:r>
          </a:p>
          <a:p>
            <a:pPr>
              <a:buNone/>
            </a:pPr>
            <a:endParaRPr lang="en-IE" sz="1800" dirty="0"/>
          </a:p>
          <a:p>
            <a:r>
              <a:rPr lang="en-IE" sz="1800" dirty="0" smtClean="0"/>
              <a:t>For </a:t>
            </a:r>
            <a:r>
              <a:rPr lang="en-IE" sz="1800" dirty="0"/>
              <a:t>the purpose of the obligation reference to days means calendar days, i.e. 15 calendar days</a:t>
            </a:r>
          </a:p>
          <a:p>
            <a:endParaRPr lang="en-I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000" b="1" dirty="0"/>
              <a:t>Extension of 15 day Prompt Payment Rule -IMF, European Commission, ECB Requirement </a:t>
            </a:r>
            <a:endParaRPr lang="en-IE" sz="2000" dirty="0"/>
          </a:p>
        </p:txBody>
      </p:sp>
      <p:sp>
        <p:nvSpPr>
          <p:cNvPr id="3" name="Content Placeholder 2"/>
          <p:cNvSpPr>
            <a:spLocks noGrp="1"/>
          </p:cNvSpPr>
          <p:nvPr>
            <p:ph idx="1"/>
          </p:nvPr>
        </p:nvSpPr>
        <p:spPr/>
        <p:txBody>
          <a:bodyPr>
            <a:normAutofit lnSpcReduction="10000"/>
          </a:bodyPr>
          <a:lstStyle/>
          <a:p>
            <a:r>
              <a:rPr lang="en-IE" sz="1800" dirty="0" smtClean="0"/>
              <a:t>The </a:t>
            </a:r>
            <a:r>
              <a:rPr lang="en-IE" sz="1800" dirty="0"/>
              <a:t>report template has been provided and is included at the end of this </a:t>
            </a:r>
            <a:r>
              <a:rPr lang="en-IE" sz="1800" dirty="0" smtClean="0"/>
              <a:t>section</a:t>
            </a:r>
          </a:p>
          <a:p>
            <a:pPr>
              <a:buNone/>
            </a:pPr>
            <a:endParaRPr lang="en-IE" sz="1800" dirty="0"/>
          </a:p>
          <a:p>
            <a:r>
              <a:rPr lang="en-IE" sz="1800" dirty="0" smtClean="0"/>
              <a:t>The </a:t>
            </a:r>
            <a:r>
              <a:rPr lang="en-IE" sz="1800" dirty="0"/>
              <a:t>first of these reports will be due by 15 October 2011. It is vital that these reports are submitted by the 15th day of the month following the end of the quarter -beginning with the quarter 1 July 2011 to 30 September </a:t>
            </a:r>
            <a:r>
              <a:rPr lang="en-IE" sz="1800" dirty="0" smtClean="0"/>
              <a:t>2011</a:t>
            </a:r>
          </a:p>
          <a:p>
            <a:pPr>
              <a:buNone/>
            </a:pPr>
            <a:endParaRPr lang="en-IE" sz="1800" dirty="0"/>
          </a:p>
          <a:p>
            <a:r>
              <a:rPr lang="en-IE" sz="1800" dirty="0" smtClean="0"/>
              <a:t>It </a:t>
            </a:r>
            <a:r>
              <a:rPr lang="en-IE" sz="1800" dirty="0"/>
              <a:t>should be noted that the Department will publish these returns on its website. Local authorities and agencies are also required to publish their data on their websites</a:t>
            </a:r>
            <a:r>
              <a:rPr lang="en-IE" sz="1800" dirty="0" smtClean="0"/>
              <a:t>.</a:t>
            </a:r>
          </a:p>
          <a:p>
            <a:pPr>
              <a:buNone/>
            </a:pPr>
            <a:endParaRPr lang="en-IE" sz="1800" dirty="0"/>
          </a:p>
          <a:p>
            <a:r>
              <a:rPr lang="en-IE" sz="1800" dirty="0" smtClean="0"/>
              <a:t>Guidelines </a:t>
            </a:r>
            <a:r>
              <a:rPr lang="en-IE" sz="1800" dirty="0"/>
              <a:t>were provided with the circular to assist local authorities and cover requirements around provision of information to suppliers and valid invoices</a:t>
            </a:r>
            <a:r>
              <a:rPr lang="en-IE" sz="1800" dirty="0" smtClean="0"/>
              <a:t>.</a:t>
            </a:r>
          </a:p>
          <a:p>
            <a:pPr>
              <a:buNone/>
            </a:pPr>
            <a:endParaRPr lang="en-IE" sz="1800" dirty="0"/>
          </a:p>
          <a:p>
            <a:r>
              <a:rPr lang="en-IE" sz="1800" dirty="0" smtClean="0"/>
              <a:t>LGMA </a:t>
            </a:r>
            <a:r>
              <a:rPr lang="en-IE" sz="1800" dirty="0"/>
              <a:t>is undertaking some work to facilitate the capturing and reporting on compliance with the 15 day rule. </a:t>
            </a:r>
          </a:p>
          <a:p>
            <a:endParaRPr lang="en-IE"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000" b="1" dirty="0" smtClean="0"/>
              <a:t>Extension of 15 day Prompt Payment Rule -IMF, European Commission, ECB Requirement </a:t>
            </a:r>
            <a:endParaRPr lang="en-IE" sz="2000" dirty="0"/>
          </a:p>
        </p:txBody>
      </p:sp>
      <p:sp>
        <p:nvSpPr>
          <p:cNvPr id="3" name="Content Placeholder 2"/>
          <p:cNvSpPr>
            <a:spLocks noGrp="1"/>
          </p:cNvSpPr>
          <p:nvPr>
            <p:ph idx="1"/>
          </p:nvPr>
        </p:nvSpPr>
        <p:spPr/>
        <p:txBody>
          <a:bodyPr>
            <a:normAutofit/>
          </a:bodyPr>
          <a:lstStyle/>
          <a:p>
            <a:r>
              <a:rPr lang="en-IE" sz="1900" dirty="0"/>
              <a:t>While the extension of the 15 day prompt payment rule is not compulsory and there is no legislative basis to underpin it (2002 Prompt Payments regulations continue to apply), it does form part of the EU / IMF Programme and the Government decision taken on the 25th January requires that the work to fulfil the conditions of the Programme be given the highest priority. As with all other elements of the Programme, progress will be monitored and in this case through the quarterly reporting the first of which will be the 15th October 2011.</a:t>
            </a:r>
          </a:p>
          <a:p>
            <a:endParaRPr lang="en-I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000" b="1" dirty="0" smtClean="0"/>
              <a:t>Extension of 15 day Prompt Payment Rule -IMF, European Commission, ECB Requirement </a:t>
            </a:r>
            <a:endParaRPr lang="en-IE" sz="2000" dirty="0"/>
          </a:p>
        </p:txBody>
      </p:sp>
      <p:graphicFrame>
        <p:nvGraphicFramePr>
          <p:cNvPr id="4" name="Content Placeholder 3"/>
          <p:cNvGraphicFramePr>
            <a:graphicFrameLocks noGrp="1"/>
          </p:cNvGraphicFramePr>
          <p:nvPr>
            <p:ph idx="1"/>
          </p:nvPr>
        </p:nvGraphicFramePr>
        <p:xfrm>
          <a:off x="611560" y="1196752"/>
          <a:ext cx="7992888" cy="5139986"/>
        </p:xfrm>
        <a:graphic>
          <a:graphicData uri="http://schemas.openxmlformats.org/drawingml/2006/table">
            <a:tbl>
              <a:tblPr firstRow="1" bandRow="1">
                <a:tableStyleId>{5C22544A-7EE6-4342-B048-85BDC9FD1C3A}</a:tableStyleId>
              </a:tblPr>
              <a:tblGrid>
                <a:gridCol w="1859395"/>
                <a:gridCol w="1201936"/>
                <a:gridCol w="1212767"/>
                <a:gridCol w="1859395"/>
                <a:gridCol w="1859395"/>
              </a:tblGrid>
              <a:tr h="1013049">
                <a:tc>
                  <a:txBody>
                    <a:bodyPr/>
                    <a:lstStyle/>
                    <a:p>
                      <a:r>
                        <a:rPr lang="en-IE" dirty="0" smtClean="0"/>
                        <a:t>Details</a:t>
                      </a:r>
                      <a:endParaRPr lang="en-IE" dirty="0"/>
                    </a:p>
                  </a:txBody>
                  <a:tcPr/>
                </a:tc>
                <a:tc>
                  <a:txBody>
                    <a:bodyPr/>
                    <a:lstStyle/>
                    <a:p>
                      <a:r>
                        <a:rPr lang="en-IE" dirty="0" smtClean="0"/>
                        <a:t>Number </a:t>
                      </a:r>
                      <a:endParaRPr lang="en-IE" dirty="0"/>
                    </a:p>
                  </a:txBody>
                  <a:tcPr/>
                </a:tc>
                <a:tc>
                  <a:txBody>
                    <a:bodyPr/>
                    <a:lstStyle/>
                    <a:p>
                      <a:r>
                        <a:rPr lang="en-IE" dirty="0" smtClean="0"/>
                        <a:t>Value (€)</a:t>
                      </a:r>
                      <a:endParaRPr lang="en-IE" dirty="0"/>
                    </a:p>
                  </a:txBody>
                  <a:tcPr/>
                </a:tc>
                <a:tc>
                  <a:txBody>
                    <a:bodyPr/>
                    <a:lstStyle/>
                    <a:p>
                      <a:r>
                        <a:rPr lang="en-IE" dirty="0" smtClean="0"/>
                        <a:t>Percentage (%) of total Invoices</a:t>
                      </a:r>
                      <a:r>
                        <a:rPr lang="en-IE" baseline="0" dirty="0" smtClean="0"/>
                        <a:t> Paid</a:t>
                      </a:r>
                      <a:endParaRPr lang="en-IE" dirty="0"/>
                    </a:p>
                  </a:txBody>
                  <a:tcPr/>
                </a:tc>
                <a:tc>
                  <a:txBody>
                    <a:bodyPr/>
                    <a:lstStyle/>
                    <a:p>
                      <a:r>
                        <a:rPr lang="en-IE" dirty="0" smtClean="0"/>
                        <a:t>Percentage (%) of the total</a:t>
                      </a:r>
                      <a:r>
                        <a:rPr lang="en-IE" baseline="0" dirty="0" smtClean="0"/>
                        <a:t> amount paid</a:t>
                      </a:r>
                      <a:endParaRPr lang="en-IE" dirty="0"/>
                    </a:p>
                  </a:txBody>
                  <a:tcPr/>
                </a:tc>
              </a:tr>
              <a:tr h="499119">
                <a:tc>
                  <a:txBody>
                    <a:bodyPr/>
                    <a:lstStyle/>
                    <a:p>
                      <a:r>
                        <a:rPr lang="en-IE" sz="1400" dirty="0" smtClean="0"/>
                        <a:t>Total</a:t>
                      </a:r>
                      <a:r>
                        <a:rPr lang="en-IE" sz="1400" baseline="0" dirty="0" smtClean="0"/>
                        <a:t> Invoices paid in the Quarter </a:t>
                      </a:r>
                      <a:endParaRPr lang="en-IE" sz="1400" dirty="0"/>
                    </a:p>
                  </a:txBody>
                  <a:tcPr/>
                </a:tc>
                <a:tc>
                  <a:txBody>
                    <a:bodyPr/>
                    <a:lstStyle/>
                    <a:p>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tr>
              <a:tr h="557023">
                <a:tc>
                  <a:txBody>
                    <a:bodyPr/>
                    <a:lstStyle/>
                    <a:p>
                      <a:r>
                        <a:rPr lang="en-IE" sz="1400" dirty="0" smtClean="0"/>
                        <a:t>Number of invoices paid within 15 days</a:t>
                      </a:r>
                      <a:endParaRPr lang="en-IE" sz="1400" dirty="0"/>
                    </a:p>
                  </a:txBody>
                  <a:tcPr/>
                </a:tc>
                <a:tc>
                  <a:txBody>
                    <a:bodyPr/>
                    <a:lstStyle/>
                    <a:p>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tr>
              <a:tr h="720080">
                <a:tc>
                  <a:txBody>
                    <a:bodyPr/>
                    <a:lstStyle/>
                    <a:p>
                      <a:r>
                        <a:rPr lang="en-IE" sz="1400" dirty="0" smtClean="0"/>
                        <a:t>Number of invoices paid within 16-30 days</a:t>
                      </a:r>
                      <a:endParaRPr lang="en-IE" sz="1400" dirty="0"/>
                    </a:p>
                  </a:txBody>
                  <a:tcPr/>
                </a:tc>
                <a:tc>
                  <a:txBody>
                    <a:bodyPr/>
                    <a:lstStyle/>
                    <a:p>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tr>
              <a:tr h="792088">
                <a:tc>
                  <a:txBody>
                    <a:bodyPr/>
                    <a:lstStyle/>
                    <a:p>
                      <a:r>
                        <a:rPr lang="en-IE" sz="1400" dirty="0" smtClean="0"/>
                        <a:t>Number of Invoices in excess of 30 days </a:t>
                      </a:r>
                      <a:endParaRPr lang="en-IE" sz="1400" dirty="0"/>
                    </a:p>
                  </a:txBody>
                  <a:tcPr/>
                </a:tc>
                <a:tc>
                  <a:txBody>
                    <a:bodyPr/>
                    <a:lstStyle/>
                    <a:p>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tr>
              <a:tr h="950440">
                <a:tc>
                  <a:txBody>
                    <a:bodyPr/>
                    <a:lstStyle/>
                    <a:p>
                      <a:r>
                        <a:rPr lang="en-IE" sz="1400" dirty="0" smtClean="0"/>
                        <a:t>Number of Invoices Disputed in quarter </a:t>
                      </a:r>
                      <a:endParaRPr lang="en-IE" sz="1400" dirty="0"/>
                    </a:p>
                  </a:txBody>
                  <a:tcPr/>
                </a:tc>
                <a:tc>
                  <a:txBody>
                    <a:bodyPr/>
                    <a:lstStyle/>
                    <a:p>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tr>
              <a:tr h="589146">
                <a:tc>
                  <a:txBody>
                    <a:bodyPr/>
                    <a:lstStyle/>
                    <a:p>
                      <a:r>
                        <a:rPr lang="en-IE" sz="1400" dirty="0" smtClean="0"/>
                        <a:t>Total</a:t>
                      </a:r>
                      <a:endParaRPr lang="en-IE" sz="1400" dirty="0"/>
                    </a:p>
                  </a:txBody>
                  <a:tcPr/>
                </a:tc>
                <a:tc>
                  <a:txBody>
                    <a:bodyPr/>
                    <a:lstStyle/>
                    <a:p>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000" b="1" dirty="0" smtClean="0"/>
              <a:t>Extension of 15 day Prompt Payment Rule -IMF, European Commission, ECB Requirement </a:t>
            </a:r>
            <a:endParaRPr lang="en-IE" sz="2000" dirty="0"/>
          </a:p>
        </p:txBody>
      </p:sp>
      <p:graphicFrame>
        <p:nvGraphicFramePr>
          <p:cNvPr id="4" name="Content Placeholder 3"/>
          <p:cNvGraphicFramePr>
            <a:graphicFrameLocks noGrp="1"/>
          </p:cNvGraphicFramePr>
          <p:nvPr>
            <p:ph idx="1"/>
          </p:nvPr>
        </p:nvGraphicFramePr>
        <p:xfrm>
          <a:off x="611560" y="1196752"/>
          <a:ext cx="7992888" cy="5139986"/>
        </p:xfrm>
        <a:graphic>
          <a:graphicData uri="http://schemas.openxmlformats.org/drawingml/2006/table">
            <a:tbl>
              <a:tblPr firstRow="1" bandRow="1">
                <a:tableStyleId>{5C22544A-7EE6-4342-B048-85BDC9FD1C3A}</a:tableStyleId>
              </a:tblPr>
              <a:tblGrid>
                <a:gridCol w="1859395"/>
                <a:gridCol w="1020925"/>
                <a:gridCol w="1440160"/>
                <a:gridCol w="1813013"/>
                <a:gridCol w="1859395"/>
              </a:tblGrid>
              <a:tr h="1013049">
                <a:tc>
                  <a:txBody>
                    <a:bodyPr/>
                    <a:lstStyle/>
                    <a:p>
                      <a:r>
                        <a:rPr lang="en-IE" dirty="0" smtClean="0"/>
                        <a:t>Details</a:t>
                      </a:r>
                      <a:endParaRPr lang="en-IE" dirty="0"/>
                    </a:p>
                  </a:txBody>
                  <a:tcPr/>
                </a:tc>
                <a:tc>
                  <a:txBody>
                    <a:bodyPr/>
                    <a:lstStyle/>
                    <a:p>
                      <a:r>
                        <a:rPr lang="en-IE" dirty="0" smtClean="0"/>
                        <a:t>Number </a:t>
                      </a:r>
                      <a:endParaRPr lang="en-IE" dirty="0"/>
                    </a:p>
                  </a:txBody>
                  <a:tcPr/>
                </a:tc>
                <a:tc>
                  <a:txBody>
                    <a:bodyPr/>
                    <a:lstStyle/>
                    <a:p>
                      <a:r>
                        <a:rPr lang="en-IE" dirty="0" smtClean="0"/>
                        <a:t>Value (€)</a:t>
                      </a:r>
                      <a:endParaRPr lang="en-IE" dirty="0"/>
                    </a:p>
                  </a:txBody>
                  <a:tcPr/>
                </a:tc>
                <a:tc>
                  <a:txBody>
                    <a:bodyPr/>
                    <a:lstStyle/>
                    <a:p>
                      <a:r>
                        <a:rPr lang="en-IE" dirty="0" smtClean="0"/>
                        <a:t>Percentage (%) of total Invoices</a:t>
                      </a:r>
                      <a:r>
                        <a:rPr lang="en-IE" baseline="0" dirty="0" smtClean="0"/>
                        <a:t> Paid</a:t>
                      </a:r>
                      <a:endParaRPr lang="en-IE" dirty="0"/>
                    </a:p>
                  </a:txBody>
                  <a:tcPr/>
                </a:tc>
                <a:tc>
                  <a:txBody>
                    <a:bodyPr/>
                    <a:lstStyle/>
                    <a:p>
                      <a:r>
                        <a:rPr lang="en-IE" dirty="0" smtClean="0"/>
                        <a:t>Percentage (%) of the total</a:t>
                      </a:r>
                      <a:r>
                        <a:rPr lang="en-IE" baseline="0" dirty="0" smtClean="0"/>
                        <a:t> amount paid</a:t>
                      </a:r>
                      <a:endParaRPr lang="en-IE" dirty="0"/>
                    </a:p>
                  </a:txBody>
                  <a:tcPr/>
                </a:tc>
              </a:tr>
              <a:tr h="499119">
                <a:tc>
                  <a:txBody>
                    <a:bodyPr/>
                    <a:lstStyle/>
                    <a:p>
                      <a:r>
                        <a:rPr lang="en-IE" sz="1400" dirty="0" smtClean="0"/>
                        <a:t>Total</a:t>
                      </a:r>
                      <a:r>
                        <a:rPr lang="en-IE" sz="1400" baseline="0" dirty="0" smtClean="0"/>
                        <a:t> Invoices paid in the Quarter </a:t>
                      </a:r>
                      <a:endParaRPr lang="en-IE" sz="1400" dirty="0"/>
                    </a:p>
                  </a:txBody>
                  <a:tcPr/>
                </a:tc>
                <a:tc>
                  <a:txBody>
                    <a:bodyPr/>
                    <a:lstStyle/>
                    <a:p>
                      <a:r>
                        <a:rPr lang="en-IE" sz="1600" dirty="0" smtClean="0"/>
                        <a:t>3987</a:t>
                      </a:r>
                      <a:endParaRPr lang="en-IE" sz="1600" dirty="0"/>
                    </a:p>
                  </a:txBody>
                  <a:tcPr/>
                </a:tc>
                <a:tc>
                  <a:txBody>
                    <a:bodyPr/>
                    <a:lstStyle/>
                    <a:p>
                      <a:r>
                        <a:rPr lang="en-IE" sz="1600" dirty="0" smtClean="0"/>
                        <a:t>€7,304,256.06</a:t>
                      </a:r>
                      <a:endParaRPr lang="en-IE" sz="1600" dirty="0"/>
                    </a:p>
                  </a:txBody>
                  <a:tcPr/>
                </a:tc>
                <a:tc>
                  <a:txBody>
                    <a:bodyPr/>
                    <a:lstStyle/>
                    <a:p>
                      <a:pPr algn="ctr"/>
                      <a:r>
                        <a:rPr lang="en-IE" sz="1600" dirty="0" smtClean="0"/>
                        <a:t>100%</a:t>
                      </a:r>
                      <a:endParaRPr lang="en-IE" sz="1600" dirty="0"/>
                    </a:p>
                  </a:txBody>
                  <a:tcPr/>
                </a:tc>
                <a:tc>
                  <a:txBody>
                    <a:bodyPr/>
                    <a:lstStyle/>
                    <a:p>
                      <a:pPr algn="ctr"/>
                      <a:r>
                        <a:rPr lang="en-IE" sz="1600" dirty="0" smtClean="0"/>
                        <a:t>100%</a:t>
                      </a:r>
                      <a:endParaRPr lang="en-IE" sz="1600" dirty="0"/>
                    </a:p>
                  </a:txBody>
                  <a:tcPr/>
                </a:tc>
              </a:tr>
              <a:tr h="557023">
                <a:tc>
                  <a:txBody>
                    <a:bodyPr/>
                    <a:lstStyle/>
                    <a:p>
                      <a:r>
                        <a:rPr lang="en-IE" sz="1400" dirty="0" smtClean="0"/>
                        <a:t>Number of invoices paid within 15 days</a:t>
                      </a:r>
                      <a:endParaRPr lang="en-IE" sz="1400" dirty="0"/>
                    </a:p>
                  </a:txBody>
                  <a:tcPr/>
                </a:tc>
                <a:tc>
                  <a:txBody>
                    <a:bodyPr/>
                    <a:lstStyle/>
                    <a:p>
                      <a:r>
                        <a:rPr lang="en-IE" sz="1600" dirty="0" smtClean="0"/>
                        <a:t>3220</a:t>
                      </a:r>
                      <a:endParaRPr lang="en-IE" sz="1600" dirty="0"/>
                    </a:p>
                  </a:txBody>
                  <a:tcPr/>
                </a:tc>
                <a:tc>
                  <a:txBody>
                    <a:bodyPr/>
                    <a:lstStyle/>
                    <a:p>
                      <a:r>
                        <a:rPr lang="en-IE" sz="1600" dirty="0" smtClean="0"/>
                        <a:t>€6385,406.61</a:t>
                      </a:r>
                      <a:endParaRPr lang="en-IE" sz="1600" dirty="0"/>
                    </a:p>
                  </a:txBody>
                  <a:tcPr/>
                </a:tc>
                <a:tc>
                  <a:txBody>
                    <a:bodyPr/>
                    <a:lstStyle/>
                    <a:p>
                      <a:pPr algn="ctr"/>
                      <a:r>
                        <a:rPr lang="en-IE" sz="1600" dirty="0" smtClean="0"/>
                        <a:t>80.76%</a:t>
                      </a:r>
                      <a:endParaRPr lang="en-IE" sz="1600" dirty="0"/>
                    </a:p>
                  </a:txBody>
                  <a:tcPr/>
                </a:tc>
                <a:tc>
                  <a:txBody>
                    <a:bodyPr/>
                    <a:lstStyle/>
                    <a:p>
                      <a:pPr algn="ctr"/>
                      <a:r>
                        <a:rPr lang="en-IE" sz="1600" dirty="0" smtClean="0"/>
                        <a:t>87.40%</a:t>
                      </a:r>
                      <a:endParaRPr lang="en-IE" sz="1600" dirty="0"/>
                    </a:p>
                  </a:txBody>
                  <a:tcPr/>
                </a:tc>
              </a:tr>
              <a:tr h="720080">
                <a:tc>
                  <a:txBody>
                    <a:bodyPr/>
                    <a:lstStyle/>
                    <a:p>
                      <a:r>
                        <a:rPr lang="en-IE" sz="1400" dirty="0" smtClean="0"/>
                        <a:t>Number of invoices paid within 16-30 days</a:t>
                      </a:r>
                      <a:endParaRPr lang="en-IE" sz="1400" dirty="0"/>
                    </a:p>
                  </a:txBody>
                  <a:tcPr/>
                </a:tc>
                <a:tc>
                  <a:txBody>
                    <a:bodyPr/>
                    <a:lstStyle/>
                    <a:p>
                      <a:r>
                        <a:rPr lang="en-IE" sz="1600" dirty="0" smtClean="0"/>
                        <a:t>655</a:t>
                      </a:r>
                      <a:endParaRPr lang="en-IE" sz="1600" dirty="0"/>
                    </a:p>
                  </a:txBody>
                  <a:tcPr/>
                </a:tc>
                <a:tc>
                  <a:txBody>
                    <a:bodyPr/>
                    <a:lstStyle/>
                    <a:p>
                      <a:r>
                        <a:rPr lang="en-IE" sz="1600" dirty="0" smtClean="0"/>
                        <a:t>€817,068.88</a:t>
                      </a:r>
                      <a:endParaRPr lang="en-IE" sz="1600" dirty="0"/>
                    </a:p>
                  </a:txBody>
                  <a:tcPr/>
                </a:tc>
                <a:tc>
                  <a:txBody>
                    <a:bodyPr/>
                    <a:lstStyle/>
                    <a:p>
                      <a:pPr algn="ctr"/>
                      <a:r>
                        <a:rPr lang="en-IE" sz="1600" dirty="0" smtClean="0"/>
                        <a:t>16.43%</a:t>
                      </a:r>
                      <a:endParaRPr lang="en-IE" sz="1600" dirty="0"/>
                    </a:p>
                  </a:txBody>
                  <a:tcPr/>
                </a:tc>
                <a:tc>
                  <a:txBody>
                    <a:bodyPr/>
                    <a:lstStyle/>
                    <a:p>
                      <a:pPr algn="ctr"/>
                      <a:r>
                        <a:rPr lang="en-IE" sz="1600" dirty="0" smtClean="0"/>
                        <a:t>11.20%</a:t>
                      </a:r>
                      <a:endParaRPr lang="en-IE" sz="1600" dirty="0"/>
                    </a:p>
                  </a:txBody>
                  <a:tcPr/>
                </a:tc>
              </a:tr>
              <a:tr h="792088">
                <a:tc>
                  <a:txBody>
                    <a:bodyPr/>
                    <a:lstStyle/>
                    <a:p>
                      <a:r>
                        <a:rPr lang="en-IE" sz="1400" dirty="0" smtClean="0"/>
                        <a:t>Number of Invoices in excess of 30 days </a:t>
                      </a:r>
                      <a:endParaRPr lang="en-IE" sz="1400" dirty="0"/>
                    </a:p>
                  </a:txBody>
                  <a:tcPr/>
                </a:tc>
                <a:tc>
                  <a:txBody>
                    <a:bodyPr/>
                    <a:lstStyle/>
                    <a:p>
                      <a:r>
                        <a:rPr lang="en-IE" sz="1600" dirty="0" smtClean="0"/>
                        <a:t>112</a:t>
                      </a:r>
                      <a:endParaRPr lang="en-IE" sz="1600" dirty="0"/>
                    </a:p>
                  </a:txBody>
                  <a:tcPr/>
                </a:tc>
                <a:tc>
                  <a:txBody>
                    <a:bodyPr/>
                    <a:lstStyle/>
                    <a:p>
                      <a:r>
                        <a:rPr lang="en-IE" sz="1600" dirty="0" smtClean="0"/>
                        <a:t>€101,780.57</a:t>
                      </a:r>
                      <a:endParaRPr lang="en-IE" sz="1600" dirty="0"/>
                    </a:p>
                  </a:txBody>
                  <a:tcPr/>
                </a:tc>
                <a:tc>
                  <a:txBody>
                    <a:bodyPr/>
                    <a:lstStyle/>
                    <a:p>
                      <a:pPr algn="ctr"/>
                      <a:r>
                        <a:rPr lang="en-IE" sz="1600" dirty="0" smtClean="0"/>
                        <a:t>2.81%</a:t>
                      </a:r>
                      <a:endParaRPr lang="en-IE" sz="1600" dirty="0"/>
                    </a:p>
                  </a:txBody>
                  <a:tcPr/>
                </a:tc>
                <a:tc>
                  <a:txBody>
                    <a:bodyPr/>
                    <a:lstStyle/>
                    <a:p>
                      <a:pPr algn="ctr"/>
                      <a:r>
                        <a:rPr lang="en-IE" sz="1600" dirty="0" smtClean="0"/>
                        <a:t>1.40%</a:t>
                      </a:r>
                      <a:endParaRPr lang="en-IE" sz="1600" dirty="0"/>
                    </a:p>
                  </a:txBody>
                  <a:tcPr/>
                </a:tc>
              </a:tr>
              <a:tr h="950440">
                <a:tc>
                  <a:txBody>
                    <a:bodyPr/>
                    <a:lstStyle/>
                    <a:p>
                      <a:r>
                        <a:rPr lang="en-IE" sz="1400" dirty="0" smtClean="0"/>
                        <a:t>Number of Invoices Disputed in quarter </a:t>
                      </a:r>
                      <a:endParaRPr lang="en-IE" sz="1400" dirty="0"/>
                    </a:p>
                  </a:txBody>
                  <a:tcPr/>
                </a:tc>
                <a:tc>
                  <a:txBody>
                    <a:bodyPr/>
                    <a:lstStyle/>
                    <a:p>
                      <a:r>
                        <a:rPr lang="en-IE" sz="1600" dirty="0" smtClean="0"/>
                        <a:t>15</a:t>
                      </a:r>
                      <a:endParaRPr lang="en-IE" sz="1600" dirty="0"/>
                    </a:p>
                  </a:txBody>
                  <a:tcPr/>
                </a:tc>
                <a:tc>
                  <a:txBody>
                    <a:bodyPr/>
                    <a:lstStyle/>
                    <a:p>
                      <a:r>
                        <a:rPr lang="en-IE" sz="1600" dirty="0" smtClean="0"/>
                        <a:t>€16,159.53</a:t>
                      </a:r>
                      <a:endParaRPr lang="en-IE" sz="1600" dirty="0"/>
                    </a:p>
                  </a:txBody>
                  <a:tcPr/>
                </a:tc>
                <a:tc>
                  <a:txBody>
                    <a:bodyPr/>
                    <a:lstStyle/>
                    <a:p>
                      <a:pPr algn="ctr"/>
                      <a:r>
                        <a:rPr lang="en-IE" sz="1600" dirty="0" smtClean="0"/>
                        <a:t>0%</a:t>
                      </a:r>
                      <a:endParaRPr lang="en-IE" sz="1600" dirty="0"/>
                    </a:p>
                  </a:txBody>
                  <a:tcPr/>
                </a:tc>
                <a:tc>
                  <a:txBody>
                    <a:bodyPr/>
                    <a:lstStyle/>
                    <a:p>
                      <a:pPr algn="ctr"/>
                      <a:r>
                        <a:rPr lang="en-IE" sz="1600" dirty="0" smtClean="0"/>
                        <a:t>0.20%</a:t>
                      </a:r>
                      <a:endParaRPr lang="en-IE" sz="1600" dirty="0"/>
                    </a:p>
                  </a:txBody>
                  <a:tcPr/>
                </a:tc>
              </a:tr>
              <a:tr h="589146">
                <a:tc>
                  <a:txBody>
                    <a:bodyPr/>
                    <a:lstStyle/>
                    <a:p>
                      <a:r>
                        <a:rPr lang="en-IE" sz="1400" dirty="0" smtClean="0"/>
                        <a:t>Total</a:t>
                      </a:r>
                      <a:endParaRPr lang="en-IE" sz="1400" dirty="0"/>
                    </a:p>
                  </a:txBody>
                  <a:tcPr/>
                </a:tc>
                <a:tc>
                  <a:txBody>
                    <a:bodyPr/>
                    <a:lstStyle/>
                    <a:p>
                      <a:r>
                        <a:rPr lang="en-IE" sz="1600" dirty="0" smtClean="0"/>
                        <a:t>3987</a:t>
                      </a:r>
                      <a:endParaRPr lang="en-IE" sz="1600" dirty="0"/>
                    </a:p>
                  </a:txBody>
                  <a:tcPr/>
                </a:tc>
                <a:tc>
                  <a:txBody>
                    <a:bodyPr/>
                    <a:lstStyle/>
                    <a:p>
                      <a:r>
                        <a:rPr lang="en-IE" sz="1600" dirty="0" smtClean="0"/>
                        <a:t>€7,304,256.06</a:t>
                      </a:r>
                      <a:endParaRPr lang="en-IE" sz="1600" dirty="0"/>
                    </a:p>
                  </a:txBody>
                  <a:tcPr/>
                </a:tc>
                <a:tc>
                  <a:txBody>
                    <a:bodyPr/>
                    <a:lstStyle/>
                    <a:p>
                      <a:pPr algn="ctr"/>
                      <a:r>
                        <a:rPr lang="en-IE" sz="1600" dirty="0" smtClean="0"/>
                        <a:t>100%</a:t>
                      </a:r>
                      <a:endParaRPr lang="en-IE" sz="1600" dirty="0"/>
                    </a:p>
                  </a:txBody>
                  <a:tcPr/>
                </a:tc>
                <a:tc>
                  <a:txBody>
                    <a:bodyPr/>
                    <a:lstStyle/>
                    <a:p>
                      <a:pPr algn="ctr"/>
                      <a:r>
                        <a:rPr lang="en-IE" sz="1600" dirty="0" smtClean="0"/>
                        <a:t>100%</a:t>
                      </a:r>
                      <a:endParaRPr lang="en-IE" sz="1600"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000" b="1" dirty="0" smtClean="0"/>
              <a:t>Extension of 15 day Prompt Payment Rule -IMF, European Commission, ECB Requirement </a:t>
            </a:r>
            <a:endParaRPr lang="en-IE" sz="2000" dirty="0"/>
          </a:p>
        </p:txBody>
      </p:sp>
      <p:graphicFrame>
        <p:nvGraphicFramePr>
          <p:cNvPr id="4" name="Content Placeholder 3"/>
          <p:cNvGraphicFramePr>
            <a:graphicFrameLocks noGrp="1"/>
          </p:cNvGraphicFramePr>
          <p:nvPr>
            <p:ph idx="1"/>
          </p:nvPr>
        </p:nvGraphicFramePr>
        <p:xfrm>
          <a:off x="457200" y="1600200"/>
          <a:ext cx="8229599" cy="3373120"/>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370840">
                <a:tc>
                  <a:txBody>
                    <a:bodyPr/>
                    <a:lstStyle/>
                    <a:p>
                      <a:endParaRPr lang="en-IE" sz="1600" dirty="0" smtClean="0"/>
                    </a:p>
                    <a:p>
                      <a:r>
                        <a:rPr lang="en-IE" sz="1600" dirty="0" smtClean="0"/>
                        <a:t>Invoice</a:t>
                      </a:r>
                      <a:r>
                        <a:rPr lang="en-IE" sz="1600" baseline="0" dirty="0" smtClean="0"/>
                        <a:t> </a:t>
                      </a:r>
                    </a:p>
                    <a:p>
                      <a:r>
                        <a:rPr lang="en-IE" sz="1600" baseline="0" dirty="0" smtClean="0"/>
                        <a:t>Number</a:t>
                      </a:r>
                      <a:endParaRPr lang="en-IE" sz="1600" dirty="0"/>
                    </a:p>
                  </a:txBody>
                  <a:tcPr/>
                </a:tc>
                <a:tc>
                  <a:txBody>
                    <a:bodyPr/>
                    <a:lstStyle/>
                    <a:p>
                      <a:endParaRPr lang="en-IE" sz="1600" dirty="0" smtClean="0"/>
                    </a:p>
                    <a:p>
                      <a:r>
                        <a:rPr lang="en-IE" sz="1600" dirty="0" smtClean="0"/>
                        <a:t>Invoice </a:t>
                      </a:r>
                    </a:p>
                    <a:p>
                      <a:r>
                        <a:rPr lang="en-IE" sz="1600" dirty="0" smtClean="0"/>
                        <a:t>Amount</a:t>
                      </a:r>
                      <a:endParaRPr lang="en-IE" sz="1600" dirty="0"/>
                    </a:p>
                  </a:txBody>
                  <a:tcPr/>
                </a:tc>
                <a:tc>
                  <a:txBody>
                    <a:bodyPr/>
                    <a:lstStyle/>
                    <a:p>
                      <a:r>
                        <a:rPr lang="en-IE" sz="1600" dirty="0" smtClean="0"/>
                        <a:t>Date</a:t>
                      </a:r>
                      <a:r>
                        <a:rPr lang="en-IE" sz="1600" baseline="0" dirty="0" smtClean="0"/>
                        <a:t> Received in Section</a:t>
                      </a:r>
                      <a:endParaRPr lang="en-IE" sz="1600" dirty="0"/>
                    </a:p>
                  </a:txBody>
                  <a:tcPr/>
                </a:tc>
                <a:tc>
                  <a:txBody>
                    <a:bodyPr/>
                    <a:lstStyle/>
                    <a:p>
                      <a:r>
                        <a:rPr lang="en-IE" sz="1600" dirty="0" smtClean="0"/>
                        <a:t>Description of Goods or Services</a:t>
                      </a:r>
                      <a:endParaRPr lang="en-IE" sz="1600" dirty="0"/>
                    </a:p>
                  </a:txBody>
                  <a:tcPr/>
                </a:tc>
                <a:tc>
                  <a:txBody>
                    <a:bodyPr/>
                    <a:lstStyle/>
                    <a:p>
                      <a:r>
                        <a:rPr lang="en-IE" sz="1600" dirty="0" smtClean="0"/>
                        <a:t>Reason </a:t>
                      </a:r>
                    </a:p>
                    <a:p>
                      <a:r>
                        <a:rPr lang="en-IE" sz="1600" dirty="0" smtClean="0"/>
                        <a:t>For</a:t>
                      </a:r>
                    </a:p>
                    <a:p>
                      <a:r>
                        <a:rPr lang="en-IE" sz="1600" dirty="0" smtClean="0"/>
                        <a:t>Dispute</a:t>
                      </a:r>
                      <a:endParaRPr lang="en-IE" sz="1600" dirty="0"/>
                    </a:p>
                  </a:txBody>
                  <a:tcPr/>
                </a:tc>
                <a:tc>
                  <a:txBody>
                    <a:bodyPr/>
                    <a:lstStyle/>
                    <a:p>
                      <a:r>
                        <a:rPr lang="en-IE" sz="1600" dirty="0" smtClean="0"/>
                        <a:t>Action </a:t>
                      </a:r>
                    </a:p>
                    <a:p>
                      <a:r>
                        <a:rPr lang="en-IE" sz="1600" dirty="0" smtClean="0"/>
                        <a:t>Taken </a:t>
                      </a:r>
                    </a:p>
                    <a:p>
                      <a:endParaRPr lang="en-IE" sz="1600" dirty="0"/>
                    </a:p>
                  </a:txBody>
                  <a:tcPr/>
                </a:tc>
                <a:tc>
                  <a:txBody>
                    <a:bodyPr/>
                    <a:lstStyle/>
                    <a:p>
                      <a:r>
                        <a:rPr lang="en-IE" sz="1600" dirty="0" smtClean="0"/>
                        <a:t>Date </a:t>
                      </a:r>
                    </a:p>
                    <a:p>
                      <a:r>
                        <a:rPr lang="en-IE" sz="1600" dirty="0" smtClean="0"/>
                        <a:t>Issue</a:t>
                      </a:r>
                      <a:r>
                        <a:rPr lang="en-IE" sz="1600" baseline="0" dirty="0" smtClean="0"/>
                        <a:t> Resolved </a:t>
                      </a:r>
                      <a:endParaRPr lang="en-IE" sz="1600" dirty="0"/>
                    </a:p>
                  </a:txBody>
                  <a:tcPr/>
                </a:tc>
              </a:tr>
              <a:tr h="370840">
                <a:tc>
                  <a:txBody>
                    <a:bodyPr/>
                    <a:lstStyle/>
                    <a:p>
                      <a:r>
                        <a:rPr lang="en-IE" sz="1600" dirty="0" smtClean="0"/>
                        <a:t>5001</a:t>
                      </a:r>
                      <a:endParaRPr lang="en-IE" sz="1600" dirty="0"/>
                    </a:p>
                  </a:txBody>
                  <a:tcPr/>
                </a:tc>
                <a:tc>
                  <a:txBody>
                    <a:bodyPr/>
                    <a:lstStyle/>
                    <a:p>
                      <a:r>
                        <a:rPr lang="en-IE" sz="1600" dirty="0" smtClean="0"/>
                        <a:t>€127.50</a:t>
                      </a:r>
                    </a:p>
                  </a:txBody>
                  <a:tcPr/>
                </a:tc>
                <a:tc>
                  <a:txBody>
                    <a:bodyPr/>
                    <a:lstStyle/>
                    <a:p>
                      <a:r>
                        <a:rPr lang="en-IE" sz="1600" dirty="0" smtClean="0"/>
                        <a:t>29/09/2011</a:t>
                      </a:r>
                      <a:endParaRPr lang="en-IE" sz="1600" dirty="0"/>
                    </a:p>
                  </a:txBody>
                  <a:tcPr/>
                </a:tc>
                <a:tc>
                  <a:txBody>
                    <a:bodyPr/>
                    <a:lstStyle/>
                    <a:p>
                      <a:r>
                        <a:rPr lang="en-IE" sz="1600" dirty="0" smtClean="0"/>
                        <a:t>Ink Cartridge for Fax Machine</a:t>
                      </a:r>
                      <a:endParaRPr lang="en-IE" sz="1600" dirty="0"/>
                    </a:p>
                  </a:txBody>
                  <a:tcPr/>
                </a:tc>
                <a:tc>
                  <a:txBody>
                    <a:bodyPr/>
                    <a:lstStyle/>
                    <a:p>
                      <a:r>
                        <a:rPr lang="en-IE" sz="1600" dirty="0" smtClean="0"/>
                        <a:t>Query on cost to original quote</a:t>
                      </a:r>
                      <a:endParaRPr lang="en-IE" sz="1600" dirty="0"/>
                    </a:p>
                  </a:txBody>
                  <a:tcPr/>
                </a:tc>
                <a:tc>
                  <a:txBody>
                    <a:bodyPr/>
                    <a:lstStyle/>
                    <a:p>
                      <a:r>
                        <a:rPr lang="en-IE" sz="1600" dirty="0" smtClean="0"/>
                        <a:t>Contacted supplier by</a:t>
                      </a:r>
                      <a:r>
                        <a:rPr lang="en-IE" sz="1600" baseline="0" dirty="0" smtClean="0"/>
                        <a:t> phone</a:t>
                      </a:r>
                      <a:endParaRPr lang="en-IE" sz="1600" dirty="0"/>
                    </a:p>
                  </a:txBody>
                  <a:tcPr/>
                </a:tc>
                <a:tc>
                  <a:txBody>
                    <a:bodyPr/>
                    <a:lstStyle/>
                    <a:p>
                      <a:r>
                        <a:rPr lang="en-IE" sz="1600" dirty="0" smtClean="0"/>
                        <a:t>15/11/2011</a:t>
                      </a:r>
                      <a:endParaRPr lang="en-IE" sz="1600" dirty="0"/>
                    </a:p>
                  </a:txBody>
                  <a:tcPr/>
                </a:tc>
              </a:tr>
              <a:tr h="370840">
                <a:tc>
                  <a:txBody>
                    <a:bodyPr/>
                    <a:lstStyle/>
                    <a:p>
                      <a:endParaRPr lang="en-IE" sz="1600"/>
                    </a:p>
                  </a:txBody>
                  <a:tcPr/>
                </a:tc>
                <a:tc>
                  <a:txBody>
                    <a:bodyPr/>
                    <a:lstStyle/>
                    <a:p>
                      <a:endParaRPr lang="en-IE" sz="1600"/>
                    </a:p>
                  </a:txBody>
                  <a:tcPr/>
                </a:tc>
                <a:tc>
                  <a:txBody>
                    <a:bodyPr/>
                    <a:lstStyle/>
                    <a:p>
                      <a:endParaRPr lang="en-IE" sz="1600" dirty="0"/>
                    </a:p>
                  </a:txBody>
                  <a:tcPr/>
                </a:tc>
                <a:tc>
                  <a:txBody>
                    <a:bodyPr/>
                    <a:lstStyle/>
                    <a:p>
                      <a:endParaRPr lang="en-IE" sz="1600"/>
                    </a:p>
                  </a:txBody>
                  <a:tcPr/>
                </a:tc>
                <a:tc>
                  <a:txBody>
                    <a:bodyPr/>
                    <a:lstStyle/>
                    <a:p>
                      <a:endParaRPr lang="en-IE" sz="1600"/>
                    </a:p>
                  </a:txBody>
                  <a:tcPr/>
                </a:tc>
                <a:tc>
                  <a:txBody>
                    <a:bodyPr/>
                    <a:lstStyle/>
                    <a:p>
                      <a:endParaRPr lang="en-IE" sz="1600"/>
                    </a:p>
                  </a:txBody>
                  <a:tcPr/>
                </a:tc>
                <a:tc>
                  <a:txBody>
                    <a:bodyPr/>
                    <a:lstStyle/>
                    <a:p>
                      <a:endParaRPr lang="en-IE" sz="1600"/>
                    </a:p>
                  </a:txBody>
                  <a:tcPr/>
                </a:tc>
              </a:tr>
              <a:tr h="370840">
                <a:tc>
                  <a:txBody>
                    <a:bodyPr/>
                    <a:lstStyle/>
                    <a:p>
                      <a:endParaRPr lang="en-IE" sz="1600"/>
                    </a:p>
                  </a:txBody>
                  <a:tcPr/>
                </a:tc>
                <a:tc>
                  <a:txBody>
                    <a:bodyPr/>
                    <a:lstStyle/>
                    <a:p>
                      <a:endParaRPr lang="en-IE" sz="1600"/>
                    </a:p>
                  </a:txBody>
                  <a:tcPr/>
                </a:tc>
                <a:tc>
                  <a:txBody>
                    <a:bodyPr/>
                    <a:lstStyle/>
                    <a:p>
                      <a:endParaRPr lang="en-IE" sz="1600" dirty="0"/>
                    </a:p>
                  </a:txBody>
                  <a:tcPr/>
                </a:tc>
                <a:tc>
                  <a:txBody>
                    <a:bodyPr/>
                    <a:lstStyle/>
                    <a:p>
                      <a:endParaRPr lang="en-IE" sz="1600" dirty="0"/>
                    </a:p>
                  </a:txBody>
                  <a:tcPr/>
                </a:tc>
                <a:tc>
                  <a:txBody>
                    <a:bodyPr/>
                    <a:lstStyle/>
                    <a:p>
                      <a:endParaRPr lang="en-IE" sz="1600"/>
                    </a:p>
                  </a:txBody>
                  <a:tcPr/>
                </a:tc>
                <a:tc>
                  <a:txBody>
                    <a:bodyPr/>
                    <a:lstStyle/>
                    <a:p>
                      <a:endParaRPr lang="en-IE" sz="1600"/>
                    </a:p>
                  </a:txBody>
                  <a:tcPr/>
                </a:tc>
                <a:tc>
                  <a:txBody>
                    <a:bodyPr/>
                    <a:lstStyle/>
                    <a:p>
                      <a:endParaRPr lang="en-IE" sz="1600"/>
                    </a:p>
                  </a:txBody>
                  <a:tcPr/>
                </a:tc>
              </a:tr>
              <a:tr h="370840">
                <a:tc>
                  <a:txBody>
                    <a:bodyPr/>
                    <a:lstStyle/>
                    <a:p>
                      <a:endParaRPr lang="en-IE" sz="1600"/>
                    </a:p>
                  </a:txBody>
                  <a:tcPr/>
                </a:tc>
                <a:tc>
                  <a:txBody>
                    <a:bodyPr/>
                    <a:lstStyle/>
                    <a:p>
                      <a:endParaRPr lang="en-IE" sz="1600"/>
                    </a:p>
                  </a:txBody>
                  <a:tcPr/>
                </a:tc>
                <a:tc>
                  <a:txBody>
                    <a:bodyPr/>
                    <a:lstStyle/>
                    <a:p>
                      <a:endParaRPr lang="en-IE" sz="1600"/>
                    </a:p>
                  </a:txBody>
                  <a:tcPr/>
                </a:tc>
                <a:tc>
                  <a:txBody>
                    <a:bodyPr/>
                    <a:lstStyle/>
                    <a:p>
                      <a:endParaRPr lang="en-IE" sz="1600" dirty="0"/>
                    </a:p>
                  </a:txBody>
                  <a:tcPr/>
                </a:tc>
                <a:tc>
                  <a:txBody>
                    <a:bodyPr/>
                    <a:lstStyle/>
                    <a:p>
                      <a:endParaRPr lang="en-IE" sz="1600" dirty="0"/>
                    </a:p>
                  </a:txBody>
                  <a:tcPr/>
                </a:tc>
                <a:tc>
                  <a:txBody>
                    <a:bodyPr/>
                    <a:lstStyle/>
                    <a:p>
                      <a:endParaRPr lang="en-IE" sz="1600"/>
                    </a:p>
                  </a:txBody>
                  <a:tcPr/>
                </a:tc>
                <a:tc>
                  <a:txBody>
                    <a:bodyPr/>
                    <a:lstStyle/>
                    <a:p>
                      <a:endParaRPr lang="en-IE" sz="1600"/>
                    </a:p>
                  </a:txBody>
                  <a:tcPr/>
                </a:tc>
              </a:tr>
              <a:tr h="370840">
                <a:tc>
                  <a:txBody>
                    <a:bodyPr/>
                    <a:lstStyle/>
                    <a:p>
                      <a:endParaRPr lang="en-IE" sz="1600"/>
                    </a:p>
                  </a:txBody>
                  <a:tcPr/>
                </a:tc>
                <a:tc>
                  <a:txBody>
                    <a:bodyPr/>
                    <a:lstStyle/>
                    <a:p>
                      <a:endParaRPr lang="en-IE" sz="1600"/>
                    </a:p>
                  </a:txBody>
                  <a:tcPr/>
                </a:tc>
                <a:tc>
                  <a:txBody>
                    <a:bodyPr/>
                    <a:lstStyle/>
                    <a:p>
                      <a:endParaRPr lang="en-IE" sz="1600"/>
                    </a:p>
                  </a:txBody>
                  <a:tcPr/>
                </a:tc>
                <a:tc>
                  <a:txBody>
                    <a:bodyPr/>
                    <a:lstStyle/>
                    <a:p>
                      <a:endParaRPr lang="en-IE" sz="1600"/>
                    </a:p>
                  </a:txBody>
                  <a:tcPr/>
                </a:tc>
                <a:tc>
                  <a:txBody>
                    <a:bodyPr/>
                    <a:lstStyle/>
                    <a:p>
                      <a:endParaRPr lang="en-IE" sz="1600" dirty="0"/>
                    </a:p>
                  </a:txBody>
                  <a:tcPr/>
                </a:tc>
                <a:tc>
                  <a:txBody>
                    <a:bodyPr/>
                    <a:lstStyle/>
                    <a:p>
                      <a:endParaRPr lang="en-IE" sz="1600" dirty="0"/>
                    </a:p>
                  </a:txBody>
                  <a:tcPr/>
                </a:tc>
                <a:tc>
                  <a:txBody>
                    <a:bodyPr/>
                    <a:lstStyle/>
                    <a:p>
                      <a:endParaRPr lang="en-IE" sz="16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400" dirty="0" smtClean="0"/>
              <a:t>Changes for Louth Local Authorities </a:t>
            </a:r>
            <a:endParaRPr lang="en-IE" sz="2400" dirty="0"/>
          </a:p>
        </p:txBody>
      </p:sp>
      <p:sp>
        <p:nvSpPr>
          <p:cNvPr id="3" name="Content Placeholder 2"/>
          <p:cNvSpPr>
            <a:spLocks noGrp="1"/>
          </p:cNvSpPr>
          <p:nvPr>
            <p:ph idx="1"/>
          </p:nvPr>
        </p:nvSpPr>
        <p:spPr/>
        <p:txBody>
          <a:bodyPr>
            <a:normAutofit lnSpcReduction="10000"/>
          </a:bodyPr>
          <a:lstStyle/>
          <a:p>
            <a:r>
              <a:rPr lang="en-IE" sz="2400" dirty="0" smtClean="0"/>
              <a:t>Need for all invoices to be sent to a central location </a:t>
            </a:r>
          </a:p>
          <a:p>
            <a:r>
              <a:rPr lang="en-IE" sz="2400" dirty="0" smtClean="0"/>
              <a:t>We will be writing to all suppliers to advise them of this</a:t>
            </a:r>
          </a:p>
          <a:p>
            <a:r>
              <a:rPr lang="en-IE" sz="2400" dirty="0" smtClean="0"/>
              <a:t>The following information must be on all invoices</a:t>
            </a:r>
          </a:p>
          <a:p>
            <a:pPr>
              <a:buNone/>
            </a:pPr>
            <a:endParaRPr lang="en-IE" sz="2400" dirty="0" smtClean="0"/>
          </a:p>
          <a:p>
            <a:pPr lvl="1"/>
            <a:r>
              <a:rPr lang="en-IE" sz="1600" dirty="0"/>
              <a:t>It must contain a valid Tax reference number (Usually VAT or PPS Number)</a:t>
            </a:r>
          </a:p>
          <a:p>
            <a:pPr lvl="1"/>
            <a:r>
              <a:rPr lang="en-IE" sz="1600" dirty="0"/>
              <a:t>Must have an invoice number </a:t>
            </a:r>
          </a:p>
          <a:p>
            <a:pPr lvl="1"/>
            <a:r>
              <a:rPr lang="en-IE" sz="1600" dirty="0"/>
              <a:t>Must have a Purchases Order Number from the local Authority</a:t>
            </a:r>
          </a:p>
          <a:p>
            <a:pPr lvl="1"/>
            <a:r>
              <a:rPr lang="en-IE" sz="1600" dirty="0"/>
              <a:t>Must contain a description of goods delivered or services supplied</a:t>
            </a:r>
          </a:p>
          <a:p>
            <a:pPr lvl="1"/>
            <a:r>
              <a:rPr lang="en-IE" sz="1600" dirty="0"/>
              <a:t>Must have the correct </a:t>
            </a:r>
            <a:r>
              <a:rPr lang="en-IE" sz="1600" dirty="0" smtClean="0"/>
              <a:t>calculations.</a:t>
            </a:r>
          </a:p>
          <a:p>
            <a:pPr lvl="1"/>
            <a:r>
              <a:rPr lang="en-IE" sz="1600" dirty="0"/>
              <a:t>Must match the value of the Purchases order number quoted. </a:t>
            </a:r>
            <a:endParaRPr lang="en-IE" sz="1600" dirty="0" smtClean="0"/>
          </a:p>
          <a:p>
            <a:pPr lvl="1"/>
            <a:r>
              <a:rPr lang="en-IE" sz="1600" dirty="0" smtClean="0"/>
              <a:t>Must </a:t>
            </a:r>
            <a:r>
              <a:rPr lang="en-IE" sz="1600" dirty="0"/>
              <a:t>have a proof of delivery Docket attached. </a:t>
            </a:r>
            <a:endParaRPr lang="en-IE" sz="1600" dirty="0" smtClean="0"/>
          </a:p>
          <a:p>
            <a:pPr lvl="1"/>
            <a:r>
              <a:rPr lang="en-IE" sz="1600" dirty="0" smtClean="0"/>
              <a:t>Order must also be approved </a:t>
            </a:r>
            <a:endParaRPr lang="en-IE" sz="1600" dirty="0"/>
          </a:p>
          <a:p>
            <a:pPr lvl="1"/>
            <a:endParaRPr lang="en-IE" sz="1900" dirty="0" smtClean="0"/>
          </a:p>
          <a:p>
            <a:pPr lvl="1">
              <a:buNone/>
            </a:pPr>
            <a:r>
              <a:rPr lang="en-IE" sz="2400" b="1" dirty="0" smtClean="0">
                <a:solidFill>
                  <a:srgbClr val="C00000"/>
                </a:solidFill>
              </a:rPr>
              <a:t>Otherwise Invoices will be returned to supplier </a:t>
            </a:r>
            <a:endParaRPr lang="en-IE" sz="2400" b="1" dirty="0">
              <a:solidFill>
                <a:srgbClr val="C00000"/>
              </a:solidFill>
            </a:endParaRPr>
          </a:p>
          <a:p>
            <a:pPr lvl="1">
              <a:buNone/>
            </a:pPr>
            <a:endParaRPr lang="en-IE"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400" dirty="0" smtClean="0"/>
              <a:t>Changes for Louth Local Authorities </a:t>
            </a:r>
            <a:endParaRPr lang="en-IE" sz="2400" dirty="0"/>
          </a:p>
        </p:txBody>
      </p:sp>
      <p:sp>
        <p:nvSpPr>
          <p:cNvPr id="3" name="Content Placeholder 2"/>
          <p:cNvSpPr>
            <a:spLocks noGrp="1"/>
          </p:cNvSpPr>
          <p:nvPr>
            <p:ph idx="1"/>
          </p:nvPr>
        </p:nvSpPr>
        <p:spPr/>
        <p:txBody>
          <a:bodyPr>
            <a:normAutofit/>
          </a:bodyPr>
          <a:lstStyle/>
          <a:p>
            <a:r>
              <a:rPr lang="en-IE" sz="1800" dirty="0" smtClean="0"/>
              <a:t>Sections will no longer receive invoices</a:t>
            </a:r>
          </a:p>
          <a:p>
            <a:r>
              <a:rPr lang="en-IE" sz="1800" dirty="0" smtClean="0"/>
              <a:t>Sections will be responsible for putting their GRNS onto the </a:t>
            </a:r>
            <a:r>
              <a:rPr lang="en-IE" sz="1800" dirty="0" err="1" smtClean="0"/>
              <a:t>Agresso</a:t>
            </a:r>
            <a:r>
              <a:rPr lang="en-IE" sz="1800" dirty="0" smtClean="0"/>
              <a:t> system </a:t>
            </a:r>
          </a:p>
          <a:p>
            <a:r>
              <a:rPr lang="en-IE" sz="1800" dirty="0" smtClean="0"/>
              <a:t>The GRN will act at the “signature” to pay for goods and services</a:t>
            </a:r>
          </a:p>
          <a:p>
            <a:r>
              <a:rPr lang="en-IE" sz="1800" dirty="0" smtClean="0"/>
              <a:t>Purchases orders must match the value of the invoice</a:t>
            </a:r>
          </a:p>
          <a:p>
            <a:r>
              <a:rPr lang="en-IE" sz="1800" dirty="0" smtClean="0"/>
              <a:t>Delivery dockets must be kept and filed within each section. </a:t>
            </a:r>
          </a:p>
          <a:p>
            <a:endParaRPr lang="en-IE" sz="1800" dirty="0" smtClean="0"/>
          </a:p>
          <a:p>
            <a:endParaRPr lang="en-IE" sz="1800" dirty="0" smtClean="0"/>
          </a:p>
          <a:p>
            <a:r>
              <a:rPr lang="en-IE" sz="1800" dirty="0" smtClean="0"/>
              <a:t>Payment Vouchers</a:t>
            </a:r>
          </a:p>
          <a:p>
            <a:pPr lvl="1"/>
            <a:r>
              <a:rPr lang="en-IE" sz="1400" dirty="0" smtClean="0"/>
              <a:t>These must be signed by the budget holder before being submitted to finance for payment </a:t>
            </a:r>
          </a:p>
          <a:p>
            <a:endParaRPr lang="en-IE" sz="1800" dirty="0" smtClean="0"/>
          </a:p>
          <a:p>
            <a:endParaRPr lang="en-IE"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EmailTo xmlns="http://schemas.microsoft.com/sharepoint/v3" xsi:nil="true"/>
    <EmailSender xmlns="http://schemas.microsoft.com/sharepoint/v3" xsi:nil="true"/>
    <EmailFrom xmlns="http://schemas.microsoft.com/sharepoint/v3" xsi:nil="true"/>
    <EmailSubject xmlns="http://schemas.microsoft.com/sharepoint/v3" xsi:nil="true"/>
    <EmailCc xmlns="http://schemas.microsoft.com/sharepoint/v3" xsi:nil="true"/>
    <Target_x0020_Audiences xmlns="e4c10c64-e10f-4604-a97d-588304b1e51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ED1499FB4DFB4ABA5E9816FF3330FC" ma:contentTypeVersion="9" ma:contentTypeDescription="Create a new document." ma:contentTypeScope="" ma:versionID="fe753b0f18eab20d9ce63262ee3af977">
  <xsd:schema xmlns:xsd="http://www.w3.org/2001/XMLSchema" xmlns:p="http://schemas.microsoft.com/office/2006/metadata/properties" xmlns:ns1="http://schemas.microsoft.com/sharepoint/v3" xmlns:ns2="e4c10c64-e10f-4604-a97d-588304b1e51f" targetNamespace="http://schemas.microsoft.com/office/2006/metadata/properties" ma:root="true" ma:fieldsID="240611c89d38aa1a1e9bac9062086e02" ns1:_="" ns2:_="">
    <xsd:import namespace="http://schemas.microsoft.com/sharepoint/v3"/>
    <xsd:import namespace="e4c10c64-e10f-4604-a97d-588304b1e51f"/>
    <xsd:element name="properties">
      <xsd:complexType>
        <xsd:sequence>
          <xsd:element name="documentManagement">
            <xsd:complexType>
              <xsd:all>
                <xsd:element ref="ns1:EmailSender" minOccurs="0"/>
                <xsd:element ref="ns1:EmailTo" minOccurs="0"/>
                <xsd:element ref="ns1:EmailCc" minOccurs="0"/>
                <xsd:element ref="ns1:EmailFrom" minOccurs="0"/>
                <xsd:element ref="ns1:EmailSubject" minOccurs="0"/>
                <xsd:element ref="ns2:Target_x0020_Audiences"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EmailSender" ma:index="9" nillable="true" ma:displayName="E-Mail Sender" ma:hidden="true" ma:internalName="EmailSender">
      <xsd:simpleType>
        <xsd:restriction base="dms:Note"/>
      </xsd:simpleType>
    </xsd:element>
    <xsd:element name="EmailTo" ma:index="10" nillable="true" ma:displayName="E-Mail To" ma:hidden="true" ma:internalName="EmailTo">
      <xsd:simpleType>
        <xsd:restriction base="dms:Note"/>
      </xsd:simpleType>
    </xsd:element>
    <xsd:element name="EmailCc" ma:index="11" nillable="true" ma:displayName="E-Mail Cc" ma:hidden="true" ma:internalName="EmailCc">
      <xsd:simpleType>
        <xsd:restriction base="dms:Note"/>
      </xsd:simpleType>
    </xsd:element>
    <xsd:element name="EmailFrom" ma:index="12" nillable="true" ma:displayName="E-Mail From" ma:hidden="true" ma:internalName="EmailFrom">
      <xsd:simpleType>
        <xsd:restriction base="dms:Text"/>
      </xsd:simpleType>
    </xsd:element>
    <xsd:element name="EmailSubject" ma:index="13" nillable="true" ma:displayName="E-Mail Subject" ma:hidden="true" ma:internalName="EmailSubject">
      <xsd:simpleType>
        <xsd:restriction base="dms:Text"/>
      </xsd:simpleType>
    </xsd:element>
  </xsd:schema>
  <xsd:schema xmlns:xsd="http://www.w3.org/2001/XMLSchema" xmlns:dms="http://schemas.microsoft.com/office/2006/documentManagement/types" targetNamespace="e4c10c64-e10f-4604-a97d-588304b1e51f" elementFormDefault="qualified">
    <xsd:import namespace="http://schemas.microsoft.com/office/2006/documentManagement/types"/>
    <xsd:element name="Target_x0020_Audiences" ma:index="15" nillable="true" ma:displayName="Target Audiences" ma:description="Test for Procurement" ma:internalName="Target_x0020_Audiences">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3864C9A-D84A-4879-9539-D118A0B499C9}">
  <ds:schemaRefs>
    <ds:schemaRef ds:uri="http://schemas.microsoft.com/sharepoint/v3/contenttype/forms"/>
  </ds:schemaRefs>
</ds:datastoreItem>
</file>

<file path=customXml/itemProps2.xml><?xml version="1.0" encoding="utf-8"?>
<ds:datastoreItem xmlns:ds="http://schemas.openxmlformats.org/officeDocument/2006/customXml" ds:itemID="{D3A4B19A-12CA-46F5-9523-605623297798}">
  <ds:schemaRefs>
    <ds:schemaRef ds:uri="http://purl.org/dc/terms/"/>
    <ds:schemaRef ds:uri="http://schemas.microsoft.com/office/2006/metadata/properties"/>
    <ds:schemaRef ds:uri="http://schemas.microsoft.com/sharepoint/v3"/>
    <ds:schemaRef ds:uri="http://purl.org/dc/elements/1.1/"/>
    <ds:schemaRef ds:uri="http://schemas.microsoft.com/office/2006/documentManagement/types"/>
    <ds:schemaRef ds:uri="http://schemas.openxmlformats.org/package/2006/metadata/core-properties"/>
    <ds:schemaRef ds:uri="e4c10c64-e10f-4604-a97d-588304b1e51f"/>
    <ds:schemaRef ds:uri="http://www.w3.org/XML/1998/namespace"/>
    <ds:schemaRef ds:uri="http://purl.org/dc/dcmitype/"/>
  </ds:schemaRefs>
</ds:datastoreItem>
</file>

<file path=customXml/itemProps3.xml><?xml version="1.0" encoding="utf-8"?>
<ds:datastoreItem xmlns:ds="http://schemas.openxmlformats.org/officeDocument/2006/customXml" ds:itemID="{F484D238-027D-4048-AF90-82081D2342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4c10c64-e10f-4604-a97d-588304b1e51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508</TotalTime>
  <Words>1135</Words>
  <Application>Microsoft Office PowerPoint</Application>
  <PresentationFormat>On-screen Show (4:3)</PresentationFormat>
  <Paragraphs>166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EU/IMF 15 Day Rule</vt:lpstr>
      <vt:lpstr>Extension of 15 day Prompt Payment Rule -IMF, European Commission, ECB Requirement </vt:lpstr>
      <vt:lpstr>Extension of 15 day Prompt Payment Rule -IMF, European Commission, ECB Requirement </vt:lpstr>
      <vt:lpstr>Extension of 15 day Prompt Payment Rule -IMF, European Commission, ECB Requirement </vt:lpstr>
      <vt:lpstr>Extension of 15 day Prompt Payment Rule -IMF, European Commission, ECB Requirement </vt:lpstr>
      <vt:lpstr>Extension of 15 day Prompt Payment Rule -IMF, European Commission, ECB Requirement </vt:lpstr>
      <vt:lpstr>Extension of 15 day Prompt Payment Rule -IMF, European Commission, ECB Requirement </vt:lpstr>
      <vt:lpstr>Changes for Louth Local Authorities </vt:lpstr>
      <vt:lpstr>Changes for Louth Local Authorities </vt:lpstr>
      <vt:lpstr>Sections Must Do – Purchase Order </vt:lpstr>
      <vt:lpstr>Sections Must Do Purchases Order </vt:lpstr>
      <vt:lpstr>Sections Must Do </vt:lpstr>
      <vt:lpstr>Sections Must Do – Payment Voucher </vt:lpstr>
      <vt:lpstr>Sections Must Do – Payment Voucher </vt:lpstr>
    </vt:vector>
  </TitlesOfParts>
  <Company>Louth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EU/IMF 15 Day Rule</dc:title>
  <dc:creator>brian.lynch</dc:creator>
  <cp:lastModifiedBy>Stephen  McQuillan</cp:lastModifiedBy>
  <cp:revision>23</cp:revision>
  <dcterms:created xsi:type="dcterms:W3CDTF">2011-06-07T08:54:06Z</dcterms:created>
  <dcterms:modified xsi:type="dcterms:W3CDTF">2019-06-17T15:12:06Z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0x01010096ED1499FB4DFB4ABA5E9816FF3330FC</vt:lpwstr>
  </property>
</Properties>
</file>