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4" r:id="rId3"/>
    <p:sldId id="347" r:id="rId4"/>
    <p:sldId id="317" r:id="rId5"/>
    <p:sldId id="330" r:id="rId6"/>
    <p:sldId id="348" r:id="rId7"/>
    <p:sldId id="355" r:id="rId8"/>
    <p:sldId id="356" r:id="rId9"/>
    <p:sldId id="349" r:id="rId10"/>
    <p:sldId id="350" r:id="rId11"/>
    <p:sldId id="287" r:id="rId12"/>
    <p:sldId id="267" r:id="rId13"/>
    <p:sldId id="333" r:id="rId14"/>
    <p:sldId id="321" r:id="rId15"/>
    <p:sldId id="334" r:id="rId16"/>
    <p:sldId id="286" r:id="rId17"/>
    <p:sldId id="271" r:id="rId18"/>
    <p:sldId id="270" r:id="rId19"/>
    <p:sldId id="351" r:id="rId20"/>
    <p:sldId id="262" r:id="rId21"/>
    <p:sldId id="352" r:id="rId22"/>
    <p:sldId id="283" r:id="rId23"/>
    <p:sldId id="325" r:id="rId24"/>
    <p:sldId id="340" r:id="rId25"/>
    <p:sldId id="264" r:id="rId26"/>
    <p:sldId id="346" r:id="rId27"/>
    <p:sldId id="338" r:id="rId28"/>
    <p:sldId id="353" r:id="rId29"/>
    <p:sldId id="326" r:id="rId30"/>
    <p:sldId id="337" r:id="rId31"/>
    <p:sldId id="306" r:id="rId32"/>
    <p:sldId id="307" r:id="rId33"/>
    <p:sldId id="354" r:id="rId34"/>
    <p:sldId id="327" r:id="rId35"/>
    <p:sldId id="345" r:id="rId36"/>
    <p:sldId id="335" r:id="rId37"/>
    <p:sldId id="328" r:id="rId3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5C"/>
    <a:srgbClr val="080001"/>
    <a:srgbClr val="EC6E06"/>
    <a:srgbClr val="D60019"/>
    <a:srgbClr val="89B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0965" autoAdjust="0"/>
  </p:normalViewPr>
  <p:slideViewPr>
    <p:cSldViewPr>
      <p:cViewPr varScale="1">
        <p:scale>
          <a:sx n="67" d="100"/>
          <a:sy n="67" d="100"/>
        </p:scale>
        <p:origin x="-139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E76242E-FD9B-4971-9D68-78DEAB41C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0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3A044A0-989C-4D8B-893D-2BD3BF2E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18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23D5BC-B43B-453A-988D-56F50F9B4A4E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E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A73493-8FD3-4505-9661-08D62EE4C88C}" type="slidenum">
              <a:rPr lang="en-GB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F409E-7CD6-47DD-AB69-4A1EB9377162}" type="slidenum">
              <a:rPr lang="en-GB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7C6860-2601-469D-B78A-B392F9599C34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0964F3-3BBD-4D3B-86C4-497549B597CD}" type="slidenum">
              <a:rPr lang="en-GB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z="9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E0AF0-5B1A-4C2C-8CE8-050FF17246F9}" type="slidenum">
              <a:rPr lang="en-GB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E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DA46AC-93C7-4CD6-A4A3-FECF10EF8117}" type="slidenum">
              <a:rPr lang="en-GB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>
              <a:latin typeface="Times New Roman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D66102-8F45-4C78-8D8E-798D0F998F9B}" type="slidenum">
              <a:rPr lang="en-GB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C19317F-5503-4948-A9DE-302F1F5A68F7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7682F0-E280-4DEE-B1A9-648FFD112A28}" type="slidenum">
              <a:rPr lang="en-GB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DE2E13-38C4-451F-BA86-9FE459EFE573}" type="slidenum">
              <a:rPr lang="en-GB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z="9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0A844-B41A-4151-B642-5E86F73CAF21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D6272A-7971-4FFD-84FD-46213AD6ADDE}" type="slidenum">
              <a:rPr lang="en-GB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62AE87-B515-4F2B-A30E-7A7700E95FCB}" type="slidenum">
              <a:rPr lang="en-GB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E" altLang="en-US" smtClean="0">
              <a:latin typeface="Times New Roman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4E48A8-8265-4A5A-8518-9C4D907D5CDB}" type="slidenum">
              <a:rPr lang="en-GB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9129D-202B-4D98-860F-D501EFA64BC0}" type="slidenum">
              <a:rPr lang="en-GB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9F67FA-0AD9-4C76-9ABE-B42F61120D60}" type="slidenum">
              <a:rPr lang="en-GB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48F7A5-FBF6-47B2-BAA6-EC9C1EE0067F}" type="slidenum">
              <a:rPr lang="en-GB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smtClean="0">
              <a:latin typeface="Times New Roman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F9B1C0-894D-4A55-B013-7E741FF28F0D}" type="slidenum">
              <a:rPr lang="en-GB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044A0-989C-4D8B-893D-2BD3BF2E01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D1E3F1-B273-4130-A4CF-3462D9636E66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4FBBF1-9864-403C-9A82-A4D9DE687319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2A44D3-F50A-46F4-8B03-2B0FCF926235}" type="slidenum">
              <a:rPr lang="en-GB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5D2DE8-2F81-4D34-985B-3D2378AE55F0}" type="slidenum">
              <a:rPr lang="en-GB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923759-8630-4A0E-96F2-248A0BEC222B}" type="slidenum">
              <a:rPr lang="en-GB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A2FED-D4DA-4F9F-BA0D-B3788A78D230}" type="slidenum">
              <a:rPr lang="en-GB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89BD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grpSp>
        <p:nvGrpSpPr>
          <p:cNvPr id="6" name="Group 1029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030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4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8" name="AutoShape 1031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4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</p:grpSp>
      <p:sp>
        <p:nvSpPr>
          <p:cNvPr id="4813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8139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" name="Rectangle 1032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21450"/>
            <a:ext cx="2667000" cy="336550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IE" dirty="0" smtClean="0"/>
              <a:t>© Patents Office 2016</a:t>
            </a:r>
            <a:endParaRPr lang="en-GB" dirty="0"/>
          </a:p>
        </p:txBody>
      </p:sp>
      <p:sp>
        <p:nvSpPr>
          <p:cNvPr id="12" name="Rectangle 10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E81C5FB2-ABBE-499A-A5D5-C23AFACB14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J:\Patents Shared\ADMIN DIVISION\FINANCE AND CUSTOMER SERVICE SECTION\INFORMATION CENTRE\Office Logo\Logo Curren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674"/>
            <a:ext cx="311658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2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F05C-F2FE-447B-AF99-BF9E1777D7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7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8A13-7D56-4613-B883-B9AF9A55E5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5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FD0E-9F65-4208-95EC-AF0EE8EF78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4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463268"/>
            <a:ext cx="587375" cy="369332"/>
          </a:xfr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03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8263-635E-40D4-91BB-EE2FFC5780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0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39CE-AEFA-4E6C-926C-738858C53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5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189A-2A31-487C-8FFE-273FDD2E8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7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© Patents Office 2015</a:t>
            </a:r>
            <a:endParaRPr lang="en-GB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5BE6-E12E-4A65-9027-415D8BF27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3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0657-4A3B-40C2-A1D2-BAF34DD0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9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3E43-5D68-4495-9FF6-FB4654C74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5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7B95-C217-45CE-9071-6CB0DF07E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7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89BD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104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89BD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© Patents Office 2015</a:t>
            </a:r>
            <a:endParaRPr lang="en-GB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3C614BE-A09A-4ED0-9853-5D3E9EC222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7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4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  <p:sp>
          <p:nvSpPr>
            <p:cNvPr id="1038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4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IE" altLang="en-US" smtClean="0"/>
            </a:p>
          </p:txBody>
        </p:sp>
      </p:grp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228600" y="652145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IE" altLang="en-US" sz="1600" dirty="0" smtClean="0">
                <a:solidFill>
                  <a:srgbClr val="89BD2B"/>
                </a:solidFill>
                <a:latin typeface="Arial" charset="0"/>
              </a:rPr>
              <a:t>© Patents Office 2016</a:t>
            </a:r>
            <a:endParaRPr lang="en-GB" altLang="en-US" sz="1600" dirty="0" smtClean="0">
              <a:solidFill>
                <a:srgbClr val="89BD2B"/>
              </a:solidFill>
              <a:latin typeface="Arial" charset="0"/>
            </a:endParaRPr>
          </a:p>
        </p:txBody>
      </p:sp>
      <p:sp>
        <p:nvSpPr>
          <p:cNvPr id="1036" name="Oval 16"/>
          <p:cNvSpPr>
            <a:spLocks noChangeArrowheads="1"/>
          </p:cNvSpPr>
          <p:nvPr userDrawn="1"/>
        </p:nvSpPr>
        <p:spPr bwMode="auto">
          <a:xfrm>
            <a:off x="2667000" y="-152400"/>
            <a:ext cx="838200" cy="914400"/>
          </a:xfrm>
          <a:prstGeom prst="ellipse">
            <a:avLst/>
          </a:prstGeom>
          <a:solidFill>
            <a:srgbClr val="89BD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IE" altLang="en-US" smtClean="0"/>
          </a:p>
        </p:txBody>
      </p:sp>
      <p:pic>
        <p:nvPicPr>
          <p:cNvPr id="2050" name="Picture 2" descr="J:\Patents Shared\ADMIN DIVISION\FINANCE AND CUSTOMER SERVICE SECTION\INFORMATION CENTRE\Office Logo\Logo Current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39"/>
            <a:ext cx="311658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455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0045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800">
          <a:solidFill>
            <a:srgbClr val="0045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0045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rgbClr val="0045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800">
          <a:solidFill>
            <a:srgbClr val="0045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800">
          <a:solidFill>
            <a:srgbClr val="0045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800">
          <a:solidFill>
            <a:srgbClr val="0045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800">
          <a:solidFill>
            <a:srgbClr val="0045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800">
          <a:solidFill>
            <a:srgbClr val="0045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ami.eu.int/en/default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tmdn.org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ccess.eu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atlib@patentsoffice.i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dn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  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80928"/>
            <a:ext cx="6945313" cy="3528392"/>
          </a:xfrm>
        </p:spPr>
        <p:txBody>
          <a:bodyPr/>
          <a:lstStyle/>
          <a:p>
            <a:pPr eaLnBrk="1" hangingPunct="1"/>
            <a:r>
              <a:rPr lang="en-IE" altLang="en-US" sz="4000" b="1" dirty="0"/>
              <a:t>Intellectual </a:t>
            </a:r>
            <a:r>
              <a:rPr lang="en-IE" altLang="en-US" sz="4000" b="1" dirty="0" smtClean="0"/>
              <a:t>Property</a:t>
            </a:r>
          </a:p>
          <a:p>
            <a:pPr eaLnBrk="1" hangingPunct="1"/>
            <a:endParaRPr lang="en-IE" altLang="en-US" sz="2400" b="1" dirty="0" smtClean="0"/>
          </a:p>
          <a:p>
            <a:pPr eaLnBrk="1" hangingPunct="1"/>
            <a:r>
              <a:rPr lang="en-IE" altLang="en-US" sz="4000" dirty="0" smtClean="0"/>
              <a:t> </a:t>
            </a:r>
          </a:p>
          <a:p>
            <a:pPr eaLnBrk="1" hangingPunct="1"/>
            <a:r>
              <a:rPr lang="en-IE" altLang="en-US" dirty="0" smtClean="0"/>
              <a:t>      </a:t>
            </a:r>
            <a:r>
              <a:rPr lang="en-IE" altLang="en-US" b="1" dirty="0" smtClean="0"/>
              <a:t>      </a:t>
            </a:r>
          </a:p>
          <a:p>
            <a:pPr algn="r" eaLnBrk="1" hangingPunct="1"/>
            <a:r>
              <a:rPr lang="en-IE" altLang="en-US" sz="1600" b="1" dirty="0" smtClean="0"/>
              <a:t>David Hyde</a:t>
            </a:r>
          </a:p>
          <a:p>
            <a:pPr algn="r" eaLnBrk="1" hangingPunct="1"/>
            <a:r>
              <a:rPr lang="en-IE" altLang="en-US" sz="1600" b="1" dirty="0" smtClean="0"/>
              <a:t>Information Centre</a:t>
            </a:r>
          </a:p>
          <a:p>
            <a:pPr algn="r" eaLnBrk="1" hangingPunct="1"/>
            <a:r>
              <a:rPr lang="en-IE" altLang="en-US" sz="1600" b="1" dirty="0" smtClean="0"/>
              <a:t>Patents Office</a:t>
            </a:r>
            <a:endParaRPr lang="en-IE" altLang="en-US" sz="1600" b="1" dirty="0"/>
          </a:p>
          <a:p>
            <a:pPr algn="r" eaLnBrk="1" hangingPunct="1"/>
            <a:endParaRPr lang="en-IE" altLang="en-US" sz="1600" b="1" dirty="0" smtClean="0"/>
          </a:p>
          <a:p>
            <a:pPr algn="r" eaLnBrk="1" hangingPunct="1"/>
            <a:endParaRPr lang="en-IE" altLang="en-US" sz="800" b="1" dirty="0" smtClean="0"/>
          </a:p>
          <a:p>
            <a:pPr algn="r" eaLnBrk="1" hangingPunct="1"/>
            <a:r>
              <a:rPr lang="en-IE" altLang="en-US" sz="1600" b="1" dirty="0" smtClean="0"/>
              <a:t>Local Enterprise Office, </a:t>
            </a:r>
            <a:r>
              <a:rPr lang="en-IE" altLang="en-US" sz="1600" b="1" dirty="0" smtClean="0"/>
              <a:t>Sligo</a:t>
            </a:r>
            <a:endParaRPr lang="en-IE" altLang="en-US" sz="1600" b="1" dirty="0" smtClean="0"/>
          </a:p>
          <a:p>
            <a:pPr algn="r" eaLnBrk="1" hangingPunct="1"/>
            <a:r>
              <a:rPr lang="en-IE" altLang="en-US" sz="1600" b="1" dirty="0" smtClean="0"/>
              <a:t>8</a:t>
            </a:r>
            <a:r>
              <a:rPr lang="en-IE" altLang="en-US" sz="1600" b="1" baseline="30000" dirty="0" smtClean="0"/>
              <a:t>th</a:t>
            </a:r>
            <a:r>
              <a:rPr lang="en-IE" altLang="en-US" sz="1600" b="1" dirty="0" smtClean="0"/>
              <a:t> </a:t>
            </a:r>
            <a:r>
              <a:rPr lang="en-IE" altLang="en-US" sz="1600" b="1" dirty="0" smtClean="0"/>
              <a:t>March 2016</a:t>
            </a:r>
          </a:p>
          <a:p>
            <a:pPr algn="r" eaLnBrk="1" hangingPunct="1"/>
            <a:endParaRPr lang="en-IE" altLang="en-US" sz="1000" b="1" dirty="0" smtClean="0"/>
          </a:p>
          <a:p>
            <a:pPr algn="r" eaLnBrk="1" hangingPunct="1"/>
            <a:endParaRPr lang="en-IE" altLang="en-US" sz="1600" b="1" dirty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20040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525" y="6479143"/>
            <a:ext cx="587375" cy="369332"/>
          </a:xfrm>
        </p:spPr>
        <p:txBody>
          <a:bodyPr/>
          <a:lstStyle/>
          <a:p>
            <a:pPr>
              <a:defRPr/>
            </a:pPr>
            <a:fld id="{E81C5FB2-ABBE-499A-A5D5-C23AFACB1450}" type="slidenum">
              <a:rPr lang="en-GB" sz="1800" smtClean="0"/>
              <a:pPr>
                <a:defRPr/>
              </a:pPr>
              <a:t>1</a:t>
            </a:fld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330008" cy="924272"/>
          </a:xfrm>
        </p:spPr>
        <p:txBody>
          <a:bodyPr/>
          <a:lstStyle/>
          <a:p>
            <a:pPr algn="ctr"/>
            <a:r>
              <a:rPr lang="en-IE" dirty="0" smtClean="0"/>
              <a:t>The Application process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60164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File CTM or International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242088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File Application - nationally</a:t>
            </a:r>
            <a:endParaRPr lang="en-I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80" y="3584051"/>
            <a:ext cx="77312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282099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/>
              <a:t>Renewed every</a:t>
            </a:r>
          </a:p>
          <a:p>
            <a:r>
              <a:rPr lang="en-IE" sz="2000" dirty="0" smtClean="0"/>
              <a:t>10 years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26520" y="3882020"/>
            <a:ext cx="237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Opposition </a:t>
            </a:r>
            <a:r>
              <a:rPr lang="en-IE" sz="1600" dirty="0" smtClean="0"/>
              <a:t>– 3 months</a:t>
            </a:r>
            <a:endParaRPr lang="en-IE" sz="16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211960" y="4288073"/>
            <a:ext cx="0" cy="4395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372200" y="5156051"/>
            <a:ext cx="0" cy="7741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985292" y="5156051"/>
            <a:ext cx="538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 smtClean="0"/>
              <a:t>-  -  -  -  -  -  -  -  -  -  -  6 months -  -  - -  -  -  -  -  -  -  -  -</a:t>
            </a:r>
            <a:endParaRPr lang="en-IE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043608" y="2820996"/>
            <a:ext cx="0" cy="1832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043608" y="5013176"/>
            <a:ext cx="0" cy="6695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248177" y="3066411"/>
            <a:ext cx="1689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Searched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Examined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Accepted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584" y="5663610"/>
            <a:ext cx="211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Establish priority date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0140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980728"/>
            <a:ext cx="7546032" cy="924272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Statutory Trade Mark Fees</a:t>
            </a:r>
          </a:p>
        </p:txBody>
      </p:sp>
      <p:graphicFrame>
        <p:nvGraphicFramePr>
          <p:cNvPr id="72772" name="Group 10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04454"/>
              </p:ext>
            </p:extLst>
          </p:nvPr>
        </p:nvGraphicFramePr>
        <p:xfrm>
          <a:off x="914400" y="2492895"/>
          <a:ext cx="8001000" cy="3888432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802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Registration in Ireland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Community Trade Mark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Application Fee per class       €70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Registration Fee                      €177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Application and                      €900*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Registration Fee                    </a:t>
                      </a:r>
                      <a:br>
                        <a:rPr kumimoji="0" lang="en-I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Total for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with 3 classes  =                     €387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Total cost for application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with 3 Classes =                    €900*</a:t>
                      </a:r>
                      <a:br>
                        <a:rPr kumimoji="0" lang="en-I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Renewal Fee 1 class              €250 for each additional class       €125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Renewal Fees (3 classes)     €1350* additional class over 3          €400*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*(Fees are based on electronic-filing/payment).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463268"/>
            <a:ext cx="587375" cy="369332"/>
          </a:xfrm>
        </p:spPr>
        <p:txBody>
          <a:bodyPr/>
          <a:lstStyle/>
          <a:p>
            <a:pPr>
              <a:defRPr/>
            </a:pPr>
            <a:fld id="{635EFD0E-9F65-4208-95EC-AF0EE8EF78C0}" type="slidenum">
              <a:rPr lang="en-GB" sz="1800" smtClean="0"/>
              <a:pPr>
                <a:defRPr/>
              </a:pPr>
              <a:t>11</a:t>
            </a:fld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495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000" b="1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000" b="1">
              <a:solidFill>
                <a:srgbClr val="FFFF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148138" y="588168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1800" b="1">
                <a:solidFill>
                  <a:srgbClr val="0000CC"/>
                </a:solidFill>
                <a:latin typeface="Times New Roman" pitchFamily="18" charset="0"/>
                <a:hlinkClick r:id="rId3"/>
              </a:rPr>
              <a:t>www.oami.eu.int</a:t>
            </a:r>
            <a:endParaRPr lang="en-US" altLang="en-US" sz="1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2294" name="Picture 6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" y="2362200"/>
            <a:ext cx="40386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IE" altLang="en-US" sz="2400" b="1" dirty="0">
                <a:solidFill>
                  <a:schemeClr val="bg2"/>
                </a:solidFill>
              </a:rPr>
              <a:t>Community Trade Mark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</a:pPr>
            <a:r>
              <a:rPr lang="en-IE" altLang="en-US" dirty="0">
                <a:solidFill>
                  <a:schemeClr val="bg2"/>
                </a:solidFill>
              </a:rPr>
              <a:t>Unitary protection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</a:pPr>
            <a:r>
              <a:rPr lang="en-IE" altLang="en-US" dirty="0">
                <a:solidFill>
                  <a:schemeClr val="bg2"/>
                </a:solidFill>
              </a:rPr>
              <a:t>Mark valid in all EU Member States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Pct val="80000"/>
            </a:pPr>
            <a:r>
              <a:rPr lang="en-IE" altLang="en-US" dirty="0">
                <a:solidFill>
                  <a:schemeClr val="bg2"/>
                </a:solidFill>
              </a:rPr>
              <a:t>Single application</a:t>
            </a:r>
            <a:endParaRPr lang="en-GB" alt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09648" y="62282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European Union Intellectual Property Office (EUIPO)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062538" y="2362200"/>
            <a:ext cx="266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 - European </a:t>
            </a:r>
            <a:r>
              <a:rPr lang="en-IE" b="1" dirty="0"/>
              <a:t>Union trade </a:t>
            </a:r>
            <a:r>
              <a:rPr lang="en-IE" b="1" dirty="0" smtClean="0"/>
              <a:t>mark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546032" cy="852264"/>
          </a:xfrm>
        </p:spPr>
        <p:txBody>
          <a:bodyPr/>
          <a:lstStyle/>
          <a:p>
            <a:pPr algn="ctr"/>
            <a:r>
              <a:rPr lang="en-IE" altLang="en-US" dirty="0" smtClean="0"/>
              <a:t>Trade mark </a:t>
            </a:r>
            <a:r>
              <a:rPr lang="en-IE" altLang="en-US" sz="3200" dirty="0" smtClean="0"/>
              <a:t>– case study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2349500"/>
            <a:ext cx="8001000" cy="3746500"/>
          </a:xfrm>
        </p:spPr>
        <p:txBody>
          <a:bodyPr/>
          <a:lstStyle/>
          <a:p>
            <a:endParaRPr lang="en-IE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80645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8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827088" y="2205038"/>
            <a:ext cx="78486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altLang="en-US" sz="2400" dirty="0" smtClean="0"/>
              <a:t>The overall look of the product resulting from the ...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Lines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Colours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Textures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Contours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Materials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Ornamentation</a:t>
            </a:r>
          </a:p>
          <a:p>
            <a:pPr marL="457200" lvl="1" indent="0" algn="just" eaLnBrk="1" hangingPunct="1">
              <a:buFontTx/>
              <a:buNone/>
              <a:defRPr/>
            </a:pPr>
            <a:endParaRPr lang="en-GB" altLang="en-US" sz="2400" dirty="0" smtClean="0"/>
          </a:p>
          <a:p>
            <a:pPr marL="457200" lvl="1" indent="0" eaLnBrk="1" hangingPunct="1">
              <a:buFontTx/>
              <a:buNone/>
              <a:defRPr/>
            </a:pPr>
            <a:r>
              <a:rPr lang="en-GB" altLang="en-US" sz="1800" dirty="0" smtClean="0"/>
              <a:t>(not the function)</a:t>
            </a:r>
          </a:p>
        </p:txBody>
      </p:sp>
      <p:sp>
        <p:nvSpPr>
          <p:cNvPr id="13315" name="Rectangle 28"/>
          <p:cNvSpPr>
            <a:spLocks noGrp="1" noChangeArrowheads="1"/>
          </p:cNvSpPr>
          <p:nvPr>
            <p:ph type="title"/>
          </p:nvPr>
        </p:nvSpPr>
        <p:spPr>
          <a:xfrm>
            <a:off x="914400" y="1219200"/>
            <a:ext cx="7330008" cy="685800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/>
              <a:t>Designs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97200"/>
            <a:ext cx="1728787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7" name="Group 3"/>
          <p:cNvGrpSpPr>
            <a:grpSpLocks/>
          </p:cNvGrpSpPr>
          <p:nvPr/>
        </p:nvGrpSpPr>
        <p:grpSpPr bwMode="auto">
          <a:xfrm>
            <a:off x="5740400" y="4510088"/>
            <a:ext cx="2881313" cy="2071687"/>
            <a:chOff x="3024" y="1200"/>
            <a:chExt cx="2351" cy="1690"/>
          </a:xfrm>
        </p:grpSpPr>
        <p:pic>
          <p:nvPicPr>
            <p:cNvPr id="1332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00"/>
              <a:ext cx="2351" cy="1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2" name="Text Box 5"/>
            <p:cNvSpPr txBox="1">
              <a:spLocks noChangeArrowheads="1"/>
            </p:cNvSpPr>
            <p:nvPr/>
          </p:nvSpPr>
          <p:spPr bwMode="auto">
            <a:xfrm>
              <a:off x="3792" y="2736"/>
              <a:ext cx="95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0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</a:rPr>
                <a:t>www.newgadgets.de</a:t>
              </a:r>
            </a:p>
          </p:txBody>
        </p:sp>
      </p:grp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2808288"/>
            <a:ext cx="12969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005388"/>
            <a:ext cx="201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35288"/>
            <a:ext cx="1512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980728"/>
            <a:ext cx="7258000" cy="924272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The First Step</a:t>
            </a:r>
            <a:endParaRPr lang="en-GB" altLang="en-US" dirty="0" smtClean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8001000" cy="4032398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IE" altLang="en-US" sz="2400" dirty="0" smtClean="0"/>
              <a:t>Consider your Market</a:t>
            </a:r>
          </a:p>
          <a:p>
            <a:pPr eaLnBrk="1" hangingPunct="1">
              <a:buFont typeface="Wingdings" pitchFamily="2" charset="2"/>
              <a:buNone/>
            </a:pPr>
            <a:endParaRPr lang="en-IE" altLang="en-US" sz="1400" dirty="0" smtClean="0"/>
          </a:p>
          <a:p>
            <a:pPr eaLnBrk="1" hangingPunct="1">
              <a:buFont typeface="Arial" charset="0"/>
              <a:buChar char="•"/>
            </a:pPr>
            <a:r>
              <a:rPr lang="en-IE" altLang="en-US" sz="2400" dirty="0" smtClean="0"/>
              <a:t>Search Registered Design Databases</a:t>
            </a:r>
          </a:p>
          <a:p>
            <a:pPr lvl="1" eaLnBrk="1" hangingPunct="1">
              <a:buFont typeface="Arial" charset="0"/>
              <a:buChar char="•"/>
            </a:pPr>
            <a:r>
              <a:rPr lang="en-IE" altLang="en-US" sz="1800" dirty="0" smtClean="0"/>
              <a:t>National - www.patentsoffice.ie</a:t>
            </a:r>
          </a:p>
          <a:p>
            <a:pPr lvl="1" eaLnBrk="1" hangingPunct="1">
              <a:buFont typeface="Arial" charset="0"/>
              <a:buChar char="•"/>
            </a:pPr>
            <a:r>
              <a:rPr lang="en-IE" altLang="en-US" sz="1800" dirty="0" smtClean="0"/>
              <a:t>Community databases – </a:t>
            </a:r>
            <a:r>
              <a:rPr lang="en-IE" altLang="en-US" sz="1800" dirty="0" smtClean="0">
                <a:hlinkClick r:id="rId3"/>
              </a:rPr>
              <a:t>www.tmdn.org</a:t>
            </a:r>
            <a:r>
              <a:rPr lang="en-IE" altLang="en-US" sz="1800" dirty="0" smtClean="0"/>
              <a:t> (OHIM)</a:t>
            </a:r>
            <a:endParaRPr lang="en-IE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u="sng" dirty="0" smtClean="0">
              <a:solidFill>
                <a:schemeClr val="hlink"/>
              </a:solidFill>
            </a:endParaRP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38" y="2348880"/>
            <a:ext cx="9366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3" y="2917636"/>
            <a:ext cx="15827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347864" y="4637881"/>
            <a:ext cx="3579813" cy="1920875"/>
            <a:chOff x="336" y="2496"/>
            <a:chExt cx="2255" cy="1210"/>
          </a:xfrm>
        </p:grpSpPr>
        <p:pic>
          <p:nvPicPr>
            <p:cNvPr id="1536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96"/>
              <a:ext cx="2255" cy="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960" y="3552"/>
              <a:ext cx="8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l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455C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000">
                  <a:solidFill>
                    <a:srgbClr val="000000"/>
                  </a:solidFill>
                  <a:latin typeface="Verdana" pitchFamily="34" charset="0"/>
                  <a:ea typeface="Microsoft YaHei" pitchFamily="34" charset="-122"/>
                </a:rPr>
                <a:t>oami.europa.eu</a:t>
              </a:r>
            </a:p>
          </p:txBody>
        </p:sp>
      </p:grp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9" y="5171282"/>
            <a:ext cx="22304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87" y="4221088"/>
            <a:ext cx="264886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51" y="4941168"/>
            <a:ext cx="1643281" cy="164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3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24744"/>
            <a:ext cx="7546032" cy="780256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The Application Process</a:t>
            </a:r>
            <a:endParaRPr lang="en-GB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39624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Application form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Filing receipt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Formalities check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Acceptance/registration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Publication/deferred publication (up to 30 months)</a:t>
            </a:r>
            <a:endParaRPr lang="en-GB" altLang="en-US" dirty="0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876800" y="2514600"/>
            <a:ext cx="381000" cy="3200400"/>
          </a:xfrm>
          <a:prstGeom prst="downArrow">
            <a:avLst>
              <a:gd name="adj1" fmla="val 50000"/>
              <a:gd name="adj2" fmla="val 21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E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867400" y="2971800"/>
            <a:ext cx="22145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IE" altLang="en-US" sz="2400">
                <a:solidFill>
                  <a:schemeClr val="tx1"/>
                </a:solidFill>
                <a:latin typeface="Times New Roman" pitchFamily="18" charset="0"/>
              </a:rPr>
              <a:t>Can take up to 4 months from date of filing of application to registration</a:t>
            </a:r>
            <a:endParaRPr lang="en-GB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/>
              <a:t>Statutory Design Fees</a:t>
            </a:r>
          </a:p>
        </p:txBody>
      </p:sp>
      <p:graphicFrame>
        <p:nvGraphicFramePr>
          <p:cNvPr id="28718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7979301"/>
              </p:ext>
            </p:extLst>
          </p:nvPr>
        </p:nvGraphicFramePr>
        <p:xfrm>
          <a:off x="971600" y="2420889"/>
          <a:ext cx="7848872" cy="3666810"/>
        </p:xfrm>
        <a:graphic>
          <a:graphicData uri="http://schemas.openxmlformats.org/drawingml/2006/table">
            <a:tbl>
              <a:tblPr/>
              <a:tblGrid>
                <a:gridCol w="2057400"/>
                <a:gridCol w="2983160"/>
                <a:gridCol w="2808312"/>
              </a:tblGrid>
              <a:tr h="629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Fee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Ireland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Community Design (RCD)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Application/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registration Fee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€70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€230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Publication Fee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None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€120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Deferment  Fee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€35  for up to 30 months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€40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7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Renewal Fees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2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 €50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 €70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 €80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=€100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 €90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 €120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 €150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IE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I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Period of 5 years =€180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463268"/>
            <a:ext cx="587375" cy="369332"/>
          </a:xfrm>
        </p:spPr>
        <p:txBody>
          <a:bodyPr/>
          <a:lstStyle/>
          <a:p>
            <a:pPr>
              <a:defRPr/>
            </a:pPr>
            <a:fld id="{635EFD0E-9F65-4208-95EC-AF0EE8EF78C0}" type="slidenum">
              <a:rPr lang="en-GB" sz="1800" smtClean="0"/>
              <a:pPr>
                <a:defRPr/>
              </a:pPr>
              <a:t>17</a:t>
            </a:fld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European Union Intellectual Property Office (EUIPO)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219200"/>
            <a:ext cx="7330008" cy="685800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Patents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420888"/>
            <a:ext cx="7690048" cy="37471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IE" altLang="en-US" dirty="0" smtClean="0"/>
              <a:t>“A Government grant of the exclusive right to make, use, or sell an invention, usually for a limited period” </a:t>
            </a:r>
            <a:r>
              <a:rPr lang="en-GB" altLang="en-US" sz="1800" i="1" dirty="0" smtClean="0"/>
              <a:t>Encyclopaedia Britannica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altLang="en-US" sz="1800" i="1" dirty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dirty="0"/>
              <a:t>Protects a fundamental idea – </a:t>
            </a:r>
            <a:r>
              <a:rPr lang="en-IE" altLang="en-US" sz="2400" dirty="0"/>
              <a:t>an “</a:t>
            </a:r>
            <a:r>
              <a:rPr lang="en-IE" altLang="en-US" sz="2400" dirty="0" smtClean="0"/>
              <a:t>invention”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IE" altLang="en-US" sz="800" dirty="0" smtClean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2400" dirty="0"/>
              <a:t> </a:t>
            </a:r>
            <a:r>
              <a:rPr lang="en-IE" altLang="en-US" sz="2400" dirty="0" smtClean="0"/>
              <a:t>- it </a:t>
            </a:r>
            <a:r>
              <a:rPr lang="en-IE" altLang="en-US" sz="2400" dirty="0"/>
              <a:t>protects </a:t>
            </a:r>
            <a:r>
              <a:rPr lang="en-IE" altLang="en-US" sz="2400" b="1" i="1" dirty="0"/>
              <a:t>function</a:t>
            </a:r>
            <a:r>
              <a:rPr lang="en-IE" altLang="en-US" sz="2400" dirty="0"/>
              <a:t> rather than </a:t>
            </a:r>
            <a:r>
              <a:rPr lang="en-IE" altLang="en-US" sz="2400" b="1" i="1" dirty="0" smtClean="0"/>
              <a:t>form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IE" altLang="en-US" sz="800" b="1" i="1" dirty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2400" dirty="0" smtClean="0"/>
              <a:t> - does </a:t>
            </a:r>
            <a:r>
              <a:rPr lang="en-IE" altLang="en-US" sz="2400" dirty="0"/>
              <a:t>not exist </a:t>
            </a:r>
            <a:r>
              <a:rPr lang="en-IE" altLang="en-US" sz="2400" dirty="0" smtClean="0"/>
              <a:t>automatically ! !</a:t>
            </a:r>
            <a:endParaRPr lang="en-IE" alt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GB" altLang="en-US" sz="1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5" name="Picture 3" descr="catch_an_idea_pc_1600_clr_1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376263" cy="21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11" y="3320660"/>
            <a:ext cx="2186721" cy="18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00113" y="1052513"/>
            <a:ext cx="7200279" cy="852487"/>
          </a:xfrm>
        </p:spPr>
        <p:txBody>
          <a:bodyPr/>
          <a:lstStyle/>
          <a:p>
            <a:pPr algn="ctr"/>
            <a:r>
              <a:rPr lang="en-GB" altLang="en-US" dirty="0" smtClean="0">
                <a:cs typeface="Times New Roman" pitchFamily="18" charset="0"/>
              </a:rPr>
              <a:t/>
            </a:r>
            <a:br>
              <a:rPr lang="en-GB" altLang="en-US" dirty="0" smtClean="0">
                <a:cs typeface="Times New Roman" pitchFamily="18" charset="0"/>
              </a:rPr>
            </a:br>
            <a:r>
              <a:rPr lang="en-GB" altLang="en-US" dirty="0" smtClean="0">
                <a:cs typeface="Times New Roman" pitchFamily="18" charset="0"/>
              </a:rPr>
              <a:t/>
            </a:r>
            <a:br>
              <a:rPr lang="en-GB" altLang="en-US" dirty="0" smtClean="0">
                <a:cs typeface="Times New Roman" pitchFamily="18" charset="0"/>
              </a:rPr>
            </a:br>
            <a:r>
              <a:rPr lang="en-GB" altLang="en-US" dirty="0" smtClean="0">
                <a:cs typeface="Times New Roman" pitchFamily="18" charset="0"/>
              </a:rPr>
              <a:t>What is Intellectual Property</a:t>
            </a:r>
            <a:endParaRPr lang="en-IE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27088" y="2349500"/>
            <a:ext cx="7929562" cy="3733800"/>
          </a:xfrm>
        </p:spPr>
        <p:txBody>
          <a:bodyPr/>
          <a:lstStyle/>
          <a:p>
            <a:pPr eaLnBrk="1" hangingPunct="1">
              <a:buSzPct val="90000"/>
              <a:buFont typeface="Arial" charset="0"/>
              <a:buChar char="•"/>
            </a:pPr>
            <a:endParaRPr lang="en-GB" altLang="en-US" sz="1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SzPct val="90000"/>
              <a:buFont typeface="Arial" charset="0"/>
              <a:buChar char="•"/>
            </a:pPr>
            <a:r>
              <a:rPr lang="en-GB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n-US" sz="2400" dirty="0" smtClean="0">
                <a:cs typeface="Times New Roman" pitchFamily="18" charset="0"/>
              </a:rPr>
              <a:t>A company’s intangible assets –</a:t>
            </a:r>
          </a:p>
          <a:p>
            <a:pPr lvl="1" eaLnBrk="1" hangingPunct="1">
              <a:buSzPct val="90000"/>
              <a:buFont typeface="Arial" charset="0"/>
              <a:buChar char="•"/>
            </a:pPr>
            <a:r>
              <a:rPr lang="en-GB" altLang="en-US" sz="2400" dirty="0" smtClean="0">
                <a:cs typeface="Times New Roman" pitchFamily="18" charset="0"/>
              </a:rPr>
              <a:t>  Brands</a:t>
            </a:r>
          </a:p>
          <a:p>
            <a:pPr lvl="1" eaLnBrk="1" hangingPunct="1">
              <a:buSzPct val="90000"/>
              <a:buFont typeface="Arial" charset="0"/>
              <a:buChar char="•"/>
            </a:pPr>
            <a:r>
              <a:rPr lang="en-GB" altLang="en-US" sz="2400" dirty="0" smtClean="0">
                <a:cs typeface="Times New Roman" pitchFamily="18" charset="0"/>
              </a:rPr>
              <a:t> </a:t>
            </a:r>
            <a:r>
              <a:rPr lang="en-IE" altLang="en-US" sz="2400" dirty="0" smtClean="0">
                <a:cs typeface="Times New Roman" pitchFamily="18" charset="0"/>
              </a:rPr>
              <a:t>	</a:t>
            </a:r>
            <a:r>
              <a:rPr lang="en-GB" altLang="en-US" sz="2400" dirty="0" smtClean="0">
                <a:cs typeface="Times New Roman" pitchFamily="18" charset="0"/>
              </a:rPr>
              <a:t>Inventions</a:t>
            </a:r>
          </a:p>
          <a:p>
            <a:pPr lvl="1" eaLnBrk="1" hangingPunct="1">
              <a:buSzPct val="90000"/>
              <a:buFont typeface="Arial" charset="0"/>
              <a:buChar char="•"/>
            </a:pPr>
            <a:r>
              <a:rPr lang="en-GB" altLang="en-US" sz="2400" dirty="0" smtClean="0">
                <a:cs typeface="Times New Roman" pitchFamily="18" charset="0"/>
              </a:rPr>
              <a:t> </a:t>
            </a:r>
            <a:r>
              <a:rPr lang="en-IE" altLang="en-US" sz="2400" dirty="0" smtClean="0">
                <a:cs typeface="Times New Roman" pitchFamily="18" charset="0"/>
              </a:rPr>
              <a:t>	</a:t>
            </a:r>
            <a:r>
              <a:rPr lang="en-GB" altLang="en-US" sz="2400" dirty="0" smtClean="0">
                <a:cs typeface="Times New Roman" pitchFamily="18" charset="0"/>
              </a:rPr>
              <a:t>Designs </a:t>
            </a:r>
          </a:p>
          <a:p>
            <a:pPr lvl="1" eaLnBrk="1" hangingPunct="1">
              <a:buSzPct val="90000"/>
              <a:buFont typeface="Arial" charset="0"/>
              <a:buChar char="•"/>
            </a:pPr>
            <a:r>
              <a:rPr lang="en-GB" altLang="en-US" sz="2400" dirty="0" smtClean="0">
                <a:cs typeface="Times New Roman" pitchFamily="18" charset="0"/>
              </a:rPr>
              <a:t>  Human capital and know-how</a:t>
            </a:r>
          </a:p>
          <a:p>
            <a:pPr eaLnBrk="1" hangingPunct="1">
              <a:buSzPct val="90000"/>
              <a:buFont typeface="Arial" charset="0"/>
              <a:buChar char="•"/>
            </a:pPr>
            <a:endParaRPr lang="en-GB" altLang="en-US" sz="1800" dirty="0" smtClean="0">
              <a:cs typeface="Times New Roman" pitchFamily="18" charset="0"/>
            </a:endParaRPr>
          </a:p>
          <a:p>
            <a:pPr eaLnBrk="1" hangingPunct="1">
              <a:buSzPct val="90000"/>
              <a:buFont typeface="Arial" charset="0"/>
              <a:buChar char="•"/>
            </a:pPr>
            <a:r>
              <a:rPr lang="en-IE" altLang="en-US" sz="2400" dirty="0" smtClean="0">
                <a:cs typeface="Times New Roman" pitchFamily="18" charset="0"/>
              </a:rPr>
              <a:t>O</a:t>
            </a:r>
            <a:r>
              <a:rPr lang="en-GB" altLang="en-US" sz="2400" dirty="0" err="1" smtClean="0">
                <a:cs typeface="Times New Roman" pitchFamily="18" charset="0"/>
              </a:rPr>
              <a:t>ften</a:t>
            </a:r>
            <a:r>
              <a:rPr lang="en-GB" altLang="en-US" sz="2400" dirty="0" smtClean="0">
                <a:cs typeface="Times New Roman" pitchFamily="18" charset="0"/>
              </a:rPr>
              <a:t> more valuable than a company’s physical assets</a:t>
            </a:r>
            <a:endParaRPr lang="en-IE" alt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56362"/>
            <a:ext cx="989013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35" y="2514626"/>
            <a:ext cx="770278" cy="81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54" y="3474412"/>
            <a:ext cx="853281" cy="86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24744"/>
            <a:ext cx="7359650" cy="780256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Patent </a:t>
            </a:r>
            <a:r>
              <a:rPr lang="en-IE" altLang="en-US" sz="3200" dirty="0" smtClean="0"/>
              <a:t>- Protection in Ireland</a:t>
            </a:r>
            <a:endParaRPr lang="en-GB" alt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2437584"/>
            <a:ext cx="8001000" cy="3875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Via Irish Patents Office   </a:t>
            </a:r>
            <a:br>
              <a:rPr lang="en-IE" altLang="en-US" dirty="0" smtClean="0"/>
            </a:br>
            <a:endParaRPr lang="en-IE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Via European Patent Office (EPO)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	(</a:t>
            </a:r>
            <a:r>
              <a:rPr lang="en-IE" altLang="en-US" sz="2400" dirty="0" smtClean="0"/>
              <a:t>38 Contracting States to EPC</a:t>
            </a:r>
            <a:r>
              <a:rPr lang="en-IE" altLang="en-US" dirty="0" smtClean="0"/>
              <a:t>)</a:t>
            </a:r>
            <a:br>
              <a:rPr lang="en-IE" altLang="en-US" dirty="0" smtClean="0"/>
            </a:br>
            <a:endParaRPr lang="en-IE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Via (WIPO) Patent Co operation treaty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dirty="0" smtClean="0"/>
              <a:t>(PCT)  </a:t>
            </a:r>
            <a:r>
              <a:rPr lang="en-GB" altLang="en-US" sz="2400" dirty="0" smtClean="0"/>
              <a:t>(148 Contracting States to PCT)   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29000"/>
            <a:ext cx="16859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926013"/>
            <a:ext cx="1562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J:\Patents Shared\ADMIN DIVISION\FINANCE AND CUSTOMER SERVICE SECTION\INFORMATION CENTRE\Office Logo\Logo Curr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11658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52736"/>
            <a:ext cx="7546032" cy="852264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Patents </a:t>
            </a:r>
            <a:r>
              <a:rPr lang="en-IE" altLang="en-US" sz="3200" dirty="0" smtClean="0"/>
              <a:t>– what qualifies?</a:t>
            </a:r>
            <a:endParaRPr lang="en-GB" alt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636912"/>
            <a:ext cx="8001000" cy="37444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   New/Novel </a:t>
            </a:r>
          </a:p>
          <a:p>
            <a:pPr eaLnBrk="1" hangingPunct="1">
              <a:buFont typeface="Wingdings" pitchFamily="2" charset="2"/>
              <a:buNone/>
            </a:pPr>
            <a:endParaRPr lang="en-IE" alt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/>
              <a:t>	</a:t>
            </a:r>
            <a:r>
              <a:rPr lang="en-IE" altLang="en-US" dirty="0" smtClean="0"/>
              <a:t>		     Inventive step 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en-IE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IE" altLang="en-US" dirty="0" smtClean="0"/>
              <a:t>Industrial applicability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97314"/>
            <a:ext cx="1992312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8" y="3045014"/>
            <a:ext cx="1820862" cy="157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7"/>
            <a:ext cx="21240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80728"/>
            <a:ext cx="7402016" cy="924272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The First Step	</a:t>
            </a:r>
            <a:endParaRPr lang="en-GB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362200"/>
            <a:ext cx="8087816" cy="43068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dirty="0" smtClean="0"/>
              <a:t>Do not Disclose or Publish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dirty="0" smtClean="0"/>
              <a:t>Search for Novelty - </a:t>
            </a:r>
            <a:r>
              <a:rPr lang="en-IE" altLang="en-US" sz="3200" b="1" dirty="0" err="1" smtClean="0">
                <a:solidFill>
                  <a:srgbClr val="FF0000"/>
                </a:solidFill>
              </a:rPr>
              <a:t>Espace</a:t>
            </a:r>
            <a:r>
              <a:rPr lang="en-IE" altLang="en-US" sz="3200" b="1" dirty="0" err="1" smtClean="0"/>
              <a:t>net</a:t>
            </a:r>
            <a:endParaRPr lang="en-IE" altLang="en-US" sz="3200" b="1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800" b="1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dirty="0" smtClean="0"/>
              <a:t>Consider your Market &amp; Product Life Cycle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dirty="0" smtClean="0"/>
              <a:t>Consider the Costs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dirty="0" smtClean="0"/>
              <a:t>The Decision to apply for a </a:t>
            </a:r>
          </a:p>
          <a:p>
            <a:pPr marL="400050" lvl="1" indent="0" eaLnBrk="1" hangingPunct="1">
              <a:buNone/>
              <a:defRPr/>
            </a:pPr>
            <a:r>
              <a:rPr lang="en-IE" altLang="en-US" dirty="0" smtClean="0"/>
              <a:t>patent should be part of your Business Strategy.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IE" altLang="en-US" sz="3200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36" y="1975197"/>
            <a:ext cx="23336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362200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618040" cy="1143000"/>
          </a:xfrm>
        </p:spPr>
        <p:txBody>
          <a:bodyPr/>
          <a:lstStyle/>
          <a:p>
            <a:pPr algn="ctr"/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>What</a:t>
            </a:r>
            <a:r>
              <a:rPr lang="en-IE" altLang="en-US" dirty="0"/>
              <a:t> </a:t>
            </a:r>
            <a:r>
              <a:rPr lang="en-IE" altLang="en-US" dirty="0" smtClean="0"/>
              <a:t>does a patent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2348880"/>
            <a:ext cx="3924300" cy="40322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GB" sz="2000" b="1" dirty="0" smtClean="0">
                <a:latin typeface="+mj-lt"/>
                <a:ea typeface="Times New Roman"/>
              </a:rPr>
              <a:t>DESCRIPTION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IE" sz="1800" dirty="0"/>
              <a:t>The description of your patent application must give detailed disclosure as to what your invention is, what it does and </a:t>
            </a:r>
            <a:r>
              <a:rPr lang="en-IE" sz="1800" dirty="0" smtClean="0"/>
              <a:t>how </a:t>
            </a:r>
            <a:r>
              <a:rPr lang="en-IE" sz="1800" dirty="0"/>
              <a:t>it works. </a:t>
            </a:r>
            <a:endParaRPr lang="en-IE" sz="1800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en-IE" sz="1800" dirty="0" smtClean="0"/>
          </a:p>
          <a:p>
            <a:pPr marL="0" indent="0" algn="ctr">
              <a:buNone/>
            </a:pPr>
            <a:r>
              <a:rPr lang="en-US" altLang="en-US" sz="2000" b="1" dirty="0" smtClean="0"/>
              <a:t>CLAIMS</a:t>
            </a:r>
            <a:endParaRPr lang="en-US" altLang="en-US" sz="2000" dirty="0"/>
          </a:p>
          <a:p>
            <a:pPr marL="0" indent="0" algn="ctr">
              <a:buNone/>
            </a:pPr>
            <a:r>
              <a:rPr lang="en-US" altLang="en-US" sz="1800" dirty="0"/>
              <a:t>The claims are the important section of your specification as the scope of the monopoly given by a patent is legally determined by the claims, </a:t>
            </a:r>
            <a:r>
              <a:rPr lang="en-US" altLang="en-US" sz="1800" b="1" dirty="0"/>
              <a:t>not </a:t>
            </a:r>
            <a:r>
              <a:rPr lang="en-US" altLang="en-US" sz="1800" dirty="0"/>
              <a:t>the description.  </a:t>
            </a:r>
            <a:endParaRPr lang="en-IE" altLang="en-US" sz="1800" dirty="0"/>
          </a:p>
          <a:p>
            <a:pPr marL="0" indent="0" algn="ctr">
              <a:buFont typeface="Wingdings" pitchFamily="2" charset="2"/>
              <a:buNone/>
              <a:defRPr/>
            </a:pPr>
            <a:endParaRPr lang="en-GB" sz="2000" b="1" dirty="0">
              <a:latin typeface="+mj-lt"/>
              <a:ea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40195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IE" sz="2000" b="1" dirty="0" smtClean="0">
                <a:latin typeface="+mj-lt"/>
              </a:rPr>
              <a:t>ABSTRACT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IE" sz="1800" dirty="0"/>
              <a:t>The abstract is a </a:t>
            </a:r>
            <a:r>
              <a:rPr lang="en-IE" sz="1800" b="1" dirty="0"/>
              <a:t>short summary</a:t>
            </a:r>
            <a:r>
              <a:rPr lang="en-IE" sz="1800" dirty="0"/>
              <a:t> (150 words or fewer) of your invention. </a:t>
            </a:r>
            <a:r>
              <a:rPr lang="en-US" sz="1800" dirty="0" smtClean="0"/>
              <a:t>This </a:t>
            </a:r>
            <a:r>
              <a:rPr lang="en-US" sz="1800" dirty="0"/>
              <a:t>is primarily used for search purposes. </a:t>
            </a: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 algn="ctr">
              <a:buNone/>
            </a:pPr>
            <a:r>
              <a:rPr lang="en-IE" altLang="en-US" sz="2000" b="1" dirty="0" smtClean="0"/>
              <a:t>DRAWINGS</a:t>
            </a:r>
            <a:endParaRPr lang="en-IE" altLang="en-US" sz="2000" b="1" dirty="0"/>
          </a:p>
          <a:p>
            <a:pPr marL="0" indent="0" algn="ctr">
              <a:buNone/>
            </a:pPr>
            <a:r>
              <a:rPr lang="en-US" altLang="en-US" sz="1800" dirty="0"/>
              <a:t>The drawings section of your application should represent pictorially the detailed depiction discussed in the description section.  </a:t>
            </a:r>
            <a:endParaRPr lang="en-IE" altLang="en-US" sz="1800" dirty="0"/>
          </a:p>
          <a:p>
            <a:pPr marL="0" indent="0">
              <a:buFont typeface="Wingdings" pitchFamily="2" charset="2"/>
              <a:buNone/>
              <a:defRPr/>
            </a:pPr>
            <a:endParaRPr lang="en-IE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463268"/>
            <a:ext cx="587375" cy="369332"/>
          </a:xfrm>
        </p:spPr>
        <p:txBody>
          <a:bodyPr/>
          <a:lstStyle/>
          <a:p>
            <a:pPr>
              <a:defRPr/>
            </a:pPr>
            <a:fld id="{BE7039CE-AEFA-4E6C-926C-738858C53CDD}" type="slidenum">
              <a:rPr lang="en-GB" sz="1800" smtClean="0"/>
              <a:pPr>
                <a:defRPr/>
              </a:pPr>
              <a:t>23</a:t>
            </a:fld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474024" cy="996280"/>
          </a:xfrm>
        </p:spPr>
        <p:txBody>
          <a:bodyPr/>
          <a:lstStyle/>
          <a:p>
            <a:pPr algn="ctr"/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/>
            </a:r>
            <a:br>
              <a:rPr lang="en-IE" altLang="en-US" dirty="0" smtClean="0"/>
            </a:br>
            <a:r>
              <a:rPr lang="en-IE" altLang="en-US" dirty="0" smtClean="0"/>
              <a:t>The Patent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565400"/>
            <a:ext cx="4535487" cy="381635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latin typeface="+mj-lt"/>
                <a:ea typeface="Times New Roman"/>
              </a:rPr>
              <a:t>Optimist: </a:t>
            </a:r>
            <a:r>
              <a:rPr lang="en-GB" sz="2400" dirty="0" smtClean="0">
                <a:latin typeface="+mj-lt"/>
                <a:ea typeface="Times New Roman"/>
              </a:rPr>
              <a:t>“The glass is half full”</a:t>
            </a:r>
          </a:p>
          <a:p>
            <a:pPr>
              <a:defRPr/>
            </a:pPr>
            <a:endParaRPr lang="en-GB" sz="1000" dirty="0" smtClean="0">
              <a:latin typeface="+mj-lt"/>
              <a:ea typeface="Times New Roman"/>
            </a:endParaRPr>
          </a:p>
          <a:p>
            <a:pPr>
              <a:defRPr/>
            </a:pPr>
            <a:r>
              <a:rPr lang="en-GB" sz="2400" b="1" dirty="0" smtClean="0">
                <a:latin typeface="+mj-lt"/>
                <a:ea typeface="Times New Roman"/>
              </a:rPr>
              <a:t>Pessimist</a:t>
            </a:r>
            <a:r>
              <a:rPr lang="en-GB" sz="2400" dirty="0" smtClean="0">
                <a:latin typeface="+mj-lt"/>
                <a:ea typeface="Times New Roman"/>
              </a:rPr>
              <a:t>: “The glass is half empty”</a:t>
            </a:r>
          </a:p>
          <a:p>
            <a:pPr>
              <a:defRPr/>
            </a:pPr>
            <a:endParaRPr lang="en-GB" sz="1000" b="1" dirty="0" smtClean="0">
              <a:latin typeface="+mj-lt"/>
              <a:ea typeface="Times New Roman"/>
            </a:endParaRPr>
          </a:p>
          <a:p>
            <a:pPr>
              <a:defRPr/>
            </a:pPr>
            <a:r>
              <a:rPr lang="en-GB" sz="2400" b="1" dirty="0" smtClean="0">
                <a:latin typeface="+mj-lt"/>
                <a:ea typeface="Times New Roman"/>
              </a:rPr>
              <a:t>Patent attorney: </a:t>
            </a:r>
            <a:r>
              <a:rPr lang="en-GB" sz="2400" dirty="0" smtClean="0">
                <a:latin typeface="+mj-lt"/>
                <a:ea typeface="Times New Roman"/>
              </a:rPr>
              <a:t>“Liquid H20 bisects an open cylindrical vessel”</a:t>
            </a:r>
            <a:endParaRPr lang="en-GB" sz="2400" dirty="0">
              <a:latin typeface="+mj-lt"/>
              <a:ea typeface="Times New Roman"/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5435600" y="2362200"/>
            <a:ext cx="3479800" cy="40195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altLang="en-US" sz="1800" dirty="0" smtClean="0"/>
              <a:t> </a:t>
            </a:r>
            <a:endParaRPr lang="en-IE" altLang="en-US" sz="1800" dirty="0" smtClean="0"/>
          </a:p>
          <a:p>
            <a:pPr marL="0" indent="0">
              <a:buFont typeface="Wingdings" pitchFamily="2" charset="2"/>
              <a:buNone/>
            </a:pPr>
            <a:endParaRPr lang="en-IE" altLang="en-US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462713"/>
            <a:ext cx="587375" cy="369887"/>
          </a:xfrm>
        </p:spPr>
        <p:txBody>
          <a:bodyPr/>
          <a:lstStyle/>
          <a:p>
            <a:pPr>
              <a:defRPr/>
            </a:pPr>
            <a:fld id="{C3E6A71C-11D0-45C9-91C2-2A4607121F93}" type="slidenum">
              <a:rPr lang="en-GB" sz="1800" smtClean="0"/>
              <a:pPr>
                <a:defRPr/>
              </a:pPr>
              <a:t>24</a:t>
            </a:fld>
            <a:endParaRPr lang="en-GB" sz="1800" dirty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2708274"/>
            <a:ext cx="2904176" cy="230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6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52736"/>
            <a:ext cx="7546032" cy="852264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Statutory Irish Patent Fees</a:t>
            </a:r>
          </a:p>
        </p:txBody>
      </p:sp>
      <p:graphicFrame>
        <p:nvGraphicFramePr>
          <p:cNvPr id="19496" name="Group 4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2441654"/>
              </p:ext>
            </p:extLst>
          </p:nvPr>
        </p:nvGraphicFramePr>
        <p:xfrm>
          <a:off x="914400" y="2362200"/>
          <a:ext cx="8001000" cy="4041775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7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Fee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Short term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10 years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Long 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20 years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Application Fee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€60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€125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Search Fee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None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€200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Grant Fee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€30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€64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Renewal Fees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 vary each year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Year 3    = €30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Year 10  = €110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Year 3    = €60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Year 20  = €468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€659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5C"/>
                          </a:solidFill>
                          <a:effectLst/>
                          <a:latin typeface="Arial" charset="0"/>
                        </a:rPr>
                        <a:t>€5017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5C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38" y="6463268"/>
            <a:ext cx="587375" cy="369332"/>
          </a:xfrm>
        </p:spPr>
        <p:txBody>
          <a:bodyPr/>
          <a:lstStyle/>
          <a:p>
            <a:pPr>
              <a:defRPr/>
            </a:pPr>
            <a:fld id="{635EFD0E-9F65-4208-95EC-AF0EE8EF78C0}" type="slidenum">
              <a:rPr lang="en-GB" sz="1800" smtClean="0"/>
              <a:pPr>
                <a:defRPr/>
              </a:pPr>
              <a:t>25</a:t>
            </a:fld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7546032" cy="780256"/>
          </a:xfrm>
        </p:spPr>
        <p:txBody>
          <a:bodyPr/>
          <a:lstStyle/>
          <a:p>
            <a:pPr algn="ctr"/>
            <a:r>
              <a:rPr lang="en-IE" dirty="0" smtClean="0"/>
              <a:t>Patents - </a:t>
            </a:r>
            <a:r>
              <a:rPr lang="en-IE" sz="3200" dirty="0" smtClean="0"/>
              <a:t>Application process</a:t>
            </a:r>
            <a:endParaRPr lang="en-I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89447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330008" cy="852264"/>
          </a:xfrm>
        </p:spPr>
        <p:txBody>
          <a:bodyPr/>
          <a:lstStyle/>
          <a:p>
            <a:pPr algn="ctr"/>
            <a:r>
              <a:rPr lang="en-IE" dirty="0" smtClean="0"/>
              <a:t>Patent c</a:t>
            </a:r>
            <a:r>
              <a:rPr lang="en-IE" dirty="0"/>
              <a:t>ase</a:t>
            </a:r>
            <a:r>
              <a:rPr lang="en-IE" dirty="0" smtClean="0"/>
              <a:t> </a:t>
            </a:r>
            <a:r>
              <a:rPr lang="en-IE" dirty="0"/>
              <a:t>study </a:t>
            </a:r>
            <a:r>
              <a:rPr lang="en-IE" dirty="0" smtClean="0"/>
              <a:t>- </a:t>
            </a:r>
            <a:r>
              <a:rPr lang="en-IE" sz="2800" dirty="0" err="1" smtClean="0"/>
              <a:t>Erno</a:t>
            </a:r>
            <a:r>
              <a:rPr lang="en-IE" sz="2800" dirty="0" smtClean="0"/>
              <a:t> Rubik.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1800" dirty="0" smtClean="0"/>
              <a:t>	</a:t>
            </a:r>
            <a:r>
              <a:rPr lang="en-IE" sz="1800" i="1" dirty="0" smtClean="0"/>
              <a:t>First claim from Hungarian </a:t>
            </a:r>
            <a:r>
              <a:rPr lang="en-IE" sz="1800" i="1" dirty="0"/>
              <a:t>patent </a:t>
            </a:r>
            <a:r>
              <a:rPr lang="en-IE" sz="1800" i="1" dirty="0" smtClean="0"/>
              <a:t>HU170062</a:t>
            </a:r>
          </a:p>
          <a:p>
            <a:pPr marL="0" indent="0">
              <a:buNone/>
            </a:pPr>
            <a:endParaRPr lang="en-IE" sz="1000" i="1" dirty="0"/>
          </a:p>
          <a:p>
            <a:r>
              <a:rPr lang="en-IE" sz="1800" dirty="0" smtClean="0"/>
              <a:t>Spatial </a:t>
            </a:r>
            <a:r>
              <a:rPr lang="en-IE" sz="1800" dirty="0"/>
              <a:t>logical toy as claimed in claim 1</a:t>
            </a:r>
            <a:r>
              <a:rPr lang="en-IE" sz="1800" dirty="0" smtClean="0"/>
              <a:t>,</a:t>
            </a:r>
          </a:p>
          <a:p>
            <a:pPr marL="0" indent="0">
              <a:buNone/>
            </a:pPr>
            <a:r>
              <a:rPr lang="en-IE" sz="1800" dirty="0" smtClean="0"/>
              <a:t> </a:t>
            </a:r>
            <a:r>
              <a:rPr lang="en-IE" sz="1800" dirty="0"/>
              <a:t>characterized in that in forming the cube (1</a:t>
            </a:r>
            <a:r>
              <a:rPr lang="en-IE" sz="1800" dirty="0" smtClean="0"/>
              <a:t>),</a:t>
            </a:r>
          </a:p>
          <a:p>
            <a:pPr marL="0" indent="0">
              <a:buNone/>
            </a:pPr>
            <a:r>
              <a:rPr lang="en-IE" sz="1800" dirty="0" smtClean="0"/>
              <a:t> </a:t>
            </a:r>
            <a:r>
              <a:rPr lang="en-IE" sz="1800" dirty="0"/>
              <a:t>a six-membered identical shape and size </a:t>
            </a:r>
            <a:r>
              <a:rPr lang="en-IE" sz="1800" dirty="0" smtClean="0"/>
              <a:t>are</a:t>
            </a:r>
          </a:p>
          <a:p>
            <a:pPr marL="0" indent="0">
              <a:buNone/>
            </a:pPr>
            <a:r>
              <a:rPr lang="en-IE" sz="1800" dirty="0" smtClean="0"/>
              <a:t>provided </a:t>
            </a:r>
            <a:r>
              <a:rPr lang="en-IE" sz="1800" dirty="0"/>
              <a:t>at each centre of the cube faces </a:t>
            </a:r>
            <a:r>
              <a:rPr lang="en-IE" sz="1800" dirty="0" smtClean="0"/>
              <a:t>and</a:t>
            </a:r>
          </a:p>
          <a:p>
            <a:pPr marL="0" indent="0">
              <a:buNone/>
            </a:pPr>
            <a:r>
              <a:rPr lang="en-IE" sz="1800" dirty="0" smtClean="0"/>
              <a:t>includes </a:t>
            </a:r>
            <a:r>
              <a:rPr lang="en-IE" sz="1800" dirty="0"/>
              <a:t>a prismatic projection (6) and a </a:t>
            </a:r>
            <a:r>
              <a:rPr lang="en-IE" sz="1800" dirty="0" smtClean="0"/>
              <a:t>head</a:t>
            </a:r>
          </a:p>
          <a:p>
            <a:pPr marL="0" indent="0">
              <a:buNone/>
            </a:pPr>
            <a:r>
              <a:rPr lang="en-IE" sz="1800" dirty="0" smtClean="0"/>
              <a:t>(</a:t>
            </a:r>
            <a:r>
              <a:rPr lang="en-IE" sz="1800" dirty="0"/>
              <a:t>5) machined from a single piece together </a:t>
            </a:r>
            <a:r>
              <a:rPr lang="en-IE" sz="1800" dirty="0" smtClean="0"/>
              <a:t>with</a:t>
            </a:r>
          </a:p>
          <a:p>
            <a:pPr marL="0" indent="0">
              <a:buNone/>
            </a:pPr>
            <a:r>
              <a:rPr lang="en-IE" sz="1800" dirty="0" smtClean="0"/>
              <a:t>the </a:t>
            </a:r>
            <a:r>
              <a:rPr lang="en-IE" sz="1800" dirty="0"/>
              <a:t>extension, these six elements are provided</a:t>
            </a:r>
          </a:p>
          <a:p>
            <a:pPr marL="0" indent="0">
              <a:buNone/>
            </a:pPr>
            <a:r>
              <a:rPr lang="en-IE" sz="1800" dirty="0"/>
              <a:t>with a covering surface and a square lower</a:t>
            </a:r>
          </a:p>
          <a:p>
            <a:pPr marL="0" indent="0">
              <a:buNone/>
            </a:pPr>
            <a:r>
              <a:rPr lang="en-IE" sz="1800" dirty="0"/>
              <a:t>limiting surface spherical.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304256" cy="332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9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52736"/>
            <a:ext cx="7258000" cy="852264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What is Copyright</a:t>
            </a:r>
            <a:endParaRPr lang="en-GB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20888"/>
            <a:ext cx="7618040" cy="41037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dirty="0" smtClean="0"/>
              <a:t>Copyright is a property right, given to authors/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dirty="0" smtClean="0"/>
              <a:t>creators of literary or artistic work such as music, songs, films, books, computer programmes, etc.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GB" altLang="en-US" sz="1800" dirty="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GB" altLang="en-US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IE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IE" altLang="en-US" dirty="0"/>
              <a:t>- Relates </a:t>
            </a:r>
            <a:r>
              <a:rPr lang="en-IE" altLang="en-US" dirty="0" smtClean="0"/>
              <a:t>to the </a:t>
            </a:r>
            <a:r>
              <a:rPr lang="en-IE" altLang="en-US" dirty="0"/>
              <a:t>expression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IE" altLang="en-US" dirty="0"/>
              <a:t> 	of an idea, not the idea itself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GB" altLang="en-US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1616"/>
            <a:ext cx="1871663" cy="1895475"/>
          </a:xfrm>
          <a:prstGeom prst="roundRect">
            <a:avLst>
              <a:gd name="adj" fmla="val 159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96752"/>
            <a:ext cx="7474024" cy="708248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Copyright Protection</a:t>
            </a:r>
            <a:endParaRPr lang="en-GB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64904"/>
            <a:ext cx="8001000" cy="3712071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IE" altLang="en-US" sz="2400" dirty="0" smtClean="0"/>
              <a:t>There is no copyright registration system in Ireland.</a:t>
            </a:r>
          </a:p>
          <a:p>
            <a:pPr eaLnBrk="1" hangingPunct="1">
              <a:buFont typeface="Arial" charset="0"/>
              <a:buChar char="•"/>
            </a:pPr>
            <a:endParaRPr lang="en-IE" altLang="en-US" sz="1600" dirty="0" smtClean="0"/>
          </a:p>
          <a:p>
            <a:pPr eaLnBrk="1" hangingPunct="1">
              <a:buFont typeface="Arial" charset="0"/>
              <a:buChar char="•"/>
            </a:pPr>
            <a:r>
              <a:rPr lang="en-IE" altLang="en-US" sz="2400" dirty="0" smtClean="0"/>
              <a:t>Automatic right - the Author (original creator of the work) is the owner.</a:t>
            </a:r>
          </a:p>
          <a:p>
            <a:pPr eaLnBrk="1" hangingPunct="1">
              <a:buFont typeface="Wingdings" pitchFamily="2" charset="2"/>
              <a:buChar char="q"/>
            </a:pPr>
            <a:endParaRPr lang="en-IE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itchFamily="2" charset="2"/>
              <a:buNone/>
            </a:pPr>
            <a:endParaRPr lang="en-GB" alt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altLang="en-US" sz="2400" dirty="0"/>
              <a:t>	</a:t>
            </a:r>
            <a:r>
              <a:rPr lang="en-GB" altLang="en-US" sz="2400" dirty="0" smtClean="0"/>
              <a:t>	</a:t>
            </a:r>
            <a:r>
              <a:rPr lang="en-GB" altLang="en-US" sz="2000" dirty="0" smtClean="0"/>
              <a:t>E.g. </a:t>
            </a:r>
            <a:r>
              <a:rPr lang="en-GB" altLang="en-US" sz="2000" b="1" dirty="0" smtClean="0">
                <a:solidFill>
                  <a:srgbClr val="002060"/>
                </a:solidFill>
              </a:rPr>
              <a:t>© Copyright Joe Blogs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4508500"/>
            <a:ext cx="4537075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altLang="en-US" dirty="0">
                <a:solidFill>
                  <a:srgbClr val="00455C"/>
                </a:solidFill>
                <a:latin typeface="+mn-lt"/>
              </a:rPr>
              <a:t>Protection not absolute: must           prove copying has taken place </a:t>
            </a:r>
            <a:r>
              <a:rPr lang="en-IE" altLang="en-US" sz="2000" dirty="0">
                <a:solidFill>
                  <a:srgbClr val="00455C"/>
                </a:solidFill>
                <a:latin typeface="+mn-lt"/>
              </a:rPr>
              <a:t>(can sometimes be difficult)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pic>
        <p:nvPicPr>
          <p:cNvPr id="7" name="Picture 23" descr="903832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4183598"/>
            <a:ext cx="1943100" cy="146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7546032" cy="996280"/>
          </a:xfrm>
        </p:spPr>
        <p:txBody>
          <a:bodyPr/>
          <a:lstStyle/>
          <a:p>
            <a:pPr algn="ctr"/>
            <a:r>
              <a:rPr lang="en-IE" altLang="en-US" dirty="0" smtClean="0"/>
              <a:t>Types of Intellectual Property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545388" cy="401955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Automatic:</a:t>
            </a:r>
          </a:p>
          <a:p>
            <a:pPr lvl="3" eaLnBrk="1" hangingPunct="1">
              <a:lnSpc>
                <a:spcPct val="90000"/>
              </a:lnSpc>
              <a:spcBef>
                <a:spcPts val="400"/>
              </a:spcBef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600" dirty="0" smtClean="0"/>
              <a:t>Essentially free to enjoy, but may be tricky to enforce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b="1" dirty="0" smtClean="0"/>
              <a:t>Copyright</a:t>
            </a:r>
            <a:r>
              <a:rPr lang="en-GB" altLang="en-US" sz="2000" dirty="0" smtClean="0"/>
              <a:t> – </a:t>
            </a:r>
            <a:r>
              <a:rPr lang="en-GB" altLang="en-US" sz="1800" i="1" dirty="0" smtClean="0"/>
              <a:t>Artistic works, text, graphics . . .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b="1" dirty="0" smtClean="0"/>
              <a:t>Trade Secrets </a:t>
            </a:r>
            <a:r>
              <a:rPr lang="en-GB" altLang="en-US" sz="2000" dirty="0" smtClean="0"/>
              <a:t>- </a:t>
            </a:r>
            <a:r>
              <a:rPr lang="en-GB" altLang="en-US" sz="1800" i="1" dirty="0" smtClean="0"/>
              <a:t>Confidentiality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b="1" dirty="0" smtClean="0"/>
              <a:t>Know How </a:t>
            </a:r>
            <a:r>
              <a:rPr lang="en-GB" altLang="en-US" sz="2000" dirty="0" smtClean="0"/>
              <a:t>– </a:t>
            </a:r>
            <a:r>
              <a:rPr lang="en-GB" altLang="en-US" sz="1800" i="1" dirty="0" smtClean="0"/>
              <a:t>Commercial advantage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B2B2B2"/>
              </a:buClr>
              <a:buFont typeface="Verdan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1600" dirty="0"/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err="1"/>
              <a:t>Registrable</a:t>
            </a:r>
            <a:r>
              <a:rPr lang="en-GB" altLang="en-US" sz="2400" dirty="0"/>
              <a:t>:</a:t>
            </a:r>
          </a:p>
          <a:p>
            <a:pPr lvl="3" eaLnBrk="1" hangingPunct="1">
              <a:lnSpc>
                <a:spcPct val="90000"/>
              </a:lnSpc>
              <a:spcBef>
                <a:spcPts val="400"/>
              </a:spcBef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600" dirty="0" smtClean="0"/>
              <a:t>harder/more expensive to get, but easier to enforce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b="1" dirty="0" smtClean="0"/>
              <a:t>Patents</a:t>
            </a:r>
            <a:r>
              <a:rPr lang="en-GB" altLang="en-US" sz="2000" dirty="0" smtClean="0"/>
              <a:t> </a:t>
            </a:r>
            <a:r>
              <a:rPr lang="en-GB" altLang="en-US" sz="1800" dirty="0" smtClean="0"/>
              <a:t>– </a:t>
            </a:r>
            <a:r>
              <a:rPr lang="en-GB" altLang="en-US" sz="1800" i="1" dirty="0" smtClean="0"/>
              <a:t>Invention, function, process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b="1" dirty="0" smtClean="0"/>
              <a:t>Trademarks</a:t>
            </a:r>
            <a:r>
              <a:rPr lang="en-GB" altLang="en-US" sz="2000" dirty="0" smtClean="0"/>
              <a:t> </a:t>
            </a:r>
            <a:r>
              <a:rPr lang="en-GB" altLang="en-US" sz="1800" dirty="0" smtClean="0"/>
              <a:t>– </a:t>
            </a:r>
            <a:r>
              <a:rPr lang="en-GB" altLang="en-US" sz="1800" i="1" dirty="0" smtClean="0"/>
              <a:t>Name, logo, slogan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000" b="1" dirty="0" smtClean="0"/>
              <a:t>Registered Designs </a:t>
            </a:r>
            <a:r>
              <a:rPr lang="en-GB" altLang="en-US" sz="1800" dirty="0" smtClean="0"/>
              <a:t>– </a:t>
            </a:r>
            <a:r>
              <a:rPr lang="en-GB" altLang="en-US" sz="1800" i="1" dirty="0" smtClean="0"/>
              <a:t>Appearance, shape &amp; configuration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1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7474024" cy="924272"/>
          </a:xfrm>
        </p:spPr>
        <p:txBody>
          <a:bodyPr/>
          <a:lstStyle/>
          <a:p>
            <a:pPr algn="ctr"/>
            <a:r>
              <a:rPr lang="en-IE" dirty="0" smtClean="0"/>
              <a:t>Copyright and Business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1200" dirty="0" smtClean="0"/>
          </a:p>
          <a:p>
            <a:pPr marL="0" indent="0">
              <a:buNone/>
            </a:pPr>
            <a:r>
              <a:rPr lang="en-IE" dirty="0" smtClean="0"/>
              <a:t>Use of a TV or Radio in a public space must be paid for – royalties!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06721"/>
            <a:ext cx="4464496" cy="16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9112"/>
            <a:ext cx="1666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7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907704" y="1124744"/>
            <a:ext cx="5486400" cy="648072"/>
          </a:xfrm>
        </p:spPr>
        <p:txBody>
          <a:bodyPr/>
          <a:lstStyle/>
          <a:p>
            <a:r>
              <a:rPr lang="en-IE" altLang="en-US" sz="3600" b="1" dirty="0" smtClean="0">
                <a:latin typeface="+mj-lt"/>
              </a:rPr>
              <a:t>Copyright case study</a:t>
            </a:r>
            <a:endParaRPr lang="en-IE" sz="3600" b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463268"/>
            <a:ext cx="587375" cy="369332"/>
          </a:xfrm>
        </p:spPr>
        <p:txBody>
          <a:bodyPr/>
          <a:lstStyle/>
          <a:p>
            <a:pPr>
              <a:defRPr/>
            </a:pPr>
            <a:fld id="{1BD87B95-C217-45CE-9071-6CB0DF07EDDB}" type="slidenum">
              <a:rPr lang="en-GB" sz="1800" smtClean="0"/>
              <a:pPr>
                <a:defRPr/>
              </a:pPr>
              <a:t>31</a:t>
            </a:fld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5398"/>
            <a:ext cx="311082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30008" cy="792088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Trade Secret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00113" y="2492375"/>
            <a:ext cx="8064500" cy="38163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A </a:t>
            </a:r>
            <a:r>
              <a:rPr lang="en-IE" sz="2000" b="1" dirty="0" smtClean="0"/>
              <a:t>trade secret</a:t>
            </a:r>
            <a:r>
              <a:rPr lang="en-IE" sz="2000" dirty="0" smtClean="0"/>
              <a:t> is a formula, practice, process, instrument or compilation of information which is not generally known.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Can give its owner an actual or potential advantage in business, (e.g., formula for Coca Cola®)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u="sng" dirty="0" smtClean="0"/>
              <a:t>Cost to acquire/maintain</a:t>
            </a:r>
            <a:r>
              <a:rPr lang="en-IE" sz="2000" dirty="0" smtClean="0"/>
              <a:t>: None 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u="sng" dirty="0" smtClean="0"/>
              <a:t>Time to acquire</a:t>
            </a:r>
            <a:r>
              <a:rPr lang="en-IE" sz="2000" dirty="0" smtClean="0"/>
              <a:t>: immediate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sz="8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u="sng" dirty="0" smtClean="0"/>
              <a:t>Duration of protection</a:t>
            </a:r>
            <a:r>
              <a:rPr lang="en-IE" sz="2000" dirty="0" smtClean="0"/>
              <a:t>: perpetual</a:t>
            </a:r>
          </a:p>
          <a:p>
            <a:pPr marL="0" indent="0" eaLnBrk="1" hangingPunct="1">
              <a:buNone/>
              <a:defRPr/>
            </a:pPr>
            <a:r>
              <a:rPr lang="en-IE" sz="2000" dirty="0"/>
              <a:t> </a:t>
            </a:r>
            <a:r>
              <a:rPr lang="en-IE" sz="2000" dirty="0" smtClean="0"/>
              <a:t>    as long as secret is maintained.</a:t>
            </a:r>
          </a:p>
          <a:p>
            <a:pPr eaLnBrk="1" hangingPunct="1">
              <a:defRPr/>
            </a:pPr>
            <a:endParaRPr lang="en-IE" sz="2000" dirty="0" smtClean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29088"/>
            <a:ext cx="2847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5292725" y="5300663"/>
            <a:ext cx="3382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800">
                <a:solidFill>
                  <a:srgbClr val="00455C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800">
                <a:solidFill>
                  <a:srgbClr val="00455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Times New Roman" pitchFamily="18" charset="0"/>
              </a:rPr>
              <a:t>Google’s algorithm is its version of a secret recipe: how it mixes the information of a website’s relevance, number of visits, inbound links, anchor tags, user’s location, and other factors, in order to provide the search results best tailored for each user. </a:t>
            </a:r>
            <a:endParaRPr lang="en-IE" alt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185992" cy="1143000"/>
          </a:xfrm>
        </p:spPr>
        <p:txBody>
          <a:bodyPr/>
          <a:lstStyle/>
          <a:p>
            <a:pPr algn="ctr"/>
            <a:r>
              <a:rPr lang="en-IE" altLang="en-US" dirty="0" smtClean="0"/>
              <a:t>One product – many IP Rights</a:t>
            </a: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755576" y="5144418"/>
            <a:ext cx="2284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en-US" sz="2800" b="1" dirty="0">
                <a:solidFill>
                  <a:srgbClr val="00455C"/>
                </a:solidFill>
              </a:rPr>
              <a:t>Copyright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Text</a:t>
            </a:r>
            <a:endParaRPr lang="en-US" sz="1800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/>
              <a:t>Graphics</a:t>
            </a:r>
            <a:endParaRPr lang="en-US" sz="1800" dirty="0"/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55576" y="2502474"/>
            <a:ext cx="271933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/>
            <a:r>
              <a:rPr lang="en-US" sz="2800" b="1" dirty="0">
                <a:solidFill>
                  <a:srgbClr val="00455C"/>
                </a:solidFill>
              </a:rPr>
              <a:t>Trade marks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Company name, Logo</a:t>
            </a:r>
            <a:endParaRPr lang="en-US" sz="2000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sz="2000" dirty="0"/>
              <a:t> Product </a:t>
            </a:r>
            <a:r>
              <a:rPr lang="en-US" sz="2000" dirty="0" smtClean="0"/>
              <a:t>name</a:t>
            </a:r>
            <a:endParaRPr lang="en-US" sz="2000" dirty="0"/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55576" y="4011196"/>
            <a:ext cx="235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/>
            <a:r>
              <a:rPr lang="en-US" sz="2800" b="1" dirty="0" smtClean="0">
                <a:solidFill>
                  <a:srgbClr val="00455C"/>
                </a:solidFill>
              </a:rPr>
              <a:t>Patents</a:t>
            </a:r>
            <a:endParaRPr lang="en-US" sz="2800" b="1" dirty="0">
              <a:solidFill>
                <a:srgbClr val="00455C"/>
              </a:solidFill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sz="2000" dirty="0" smtClean="0"/>
              <a:t>Function of the cap</a:t>
            </a:r>
            <a:endParaRPr lang="en-US" sz="2000" dirty="0"/>
          </a:p>
        </p:txBody>
      </p: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5652120" y="2708920"/>
            <a:ext cx="2998257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/>
            <a:r>
              <a:rPr lang="en-US" sz="2800" b="1" dirty="0">
                <a:solidFill>
                  <a:srgbClr val="00455C"/>
                </a:solidFill>
              </a:rPr>
              <a:t>Designs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sz="2000" dirty="0" smtClean="0"/>
              <a:t>Overall form of the bottle</a:t>
            </a:r>
            <a:endParaRPr lang="en-US" sz="2000" dirty="0"/>
          </a:p>
          <a:p>
            <a:pPr marL="182563" indent="-182563">
              <a:buFont typeface="Wingdings" pitchFamily="2" charset="2"/>
              <a:buChar char="§"/>
            </a:pPr>
            <a:r>
              <a:rPr lang="en-US" sz="2000" dirty="0"/>
              <a:t>Arrangement and </a:t>
            </a:r>
            <a:r>
              <a:rPr lang="en-US" sz="2000" dirty="0" smtClean="0"/>
              <a:t>shape</a:t>
            </a:r>
            <a:endParaRPr lang="en-US" sz="2000" dirty="0"/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5652120" y="4149080"/>
            <a:ext cx="3073103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/>
            <a:r>
              <a:rPr lang="en-US" sz="2800" b="1" dirty="0">
                <a:solidFill>
                  <a:srgbClr val="00455C"/>
                </a:solidFill>
              </a:rPr>
              <a:t>Trade secrets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GB" sz="2000" dirty="0" smtClean="0"/>
              <a:t>Blend of honeys, </a:t>
            </a:r>
            <a:r>
              <a:rPr lang="en-GB" sz="2000" dirty="0"/>
              <a:t>know-how kept </a:t>
            </a:r>
            <a:r>
              <a:rPr lang="en-GB" sz="2000" dirty="0" smtClean="0"/>
              <a:t>"</a:t>
            </a:r>
            <a:r>
              <a:rPr lang="en-GB" sz="2000" dirty="0"/>
              <a:t>in-house" and not published </a:t>
            </a:r>
            <a:endParaRPr lang="en-US" sz="2000" dirty="0"/>
          </a:p>
        </p:txBody>
      </p:sp>
      <p:pic>
        <p:nvPicPr>
          <p:cNvPr id="12" name="Picture 2" descr="G:\My Documents\Finance &amp; Cust Servs\WINWORD\FINANCE&amp;\Information\boyneValley_honey_454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77389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376016" cy="184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269">
            <a:off x="4932040" y="4062360"/>
            <a:ext cx="2160240" cy="110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15616" y="1052736"/>
            <a:ext cx="7272560" cy="719137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What should I do?</a:t>
            </a:r>
            <a:endParaRPr lang="en-GB" altLang="en-US" dirty="0" smtClean="0"/>
          </a:p>
        </p:txBody>
      </p:sp>
      <p:sp>
        <p:nvSpPr>
          <p:cNvPr id="624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4400" y="2420938"/>
            <a:ext cx="8001000" cy="39036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Ask yourself </a:t>
            </a:r>
            <a:r>
              <a:rPr lang="en-IE" sz="2000" b="1" dirty="0" smtClean="0"/>
              <a:t>if you have IP </a:t>
            </a:r>
            <a:r>
              <a:rPr lang="en-IE" sz="2000" dirty="0" smtClean="0"/>
              <a:t>or if you intend to use IP owned by others.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If your business is based on </a:t>
            </a:r>
            <a:r>
              <a:rPr lang="en-IE" sz="2000" b="1" dirty="0" smtClean="0"/>
              <a:t>an invention</a:t>
            </a:r>
            <a:r>
              <a:rPr lang="en-IE" sz="2000" dirty="0" smtClean="0"/>
              <a:t>, take care about disclosure or publication.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b="1" dirty="0" smtClean="0"/>
              <a:t>Look before you leap </a:t>
            </a:r>
            <a:r>
              <a:rPr lang="en-IE" sz="2000" dirty="0" smtClean="0"/>
              <a:t>–undertake searches of patent, TM and design databases 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b="1" dirty="0" smtClean="0"/>
              <a:t>Consider your market</a:t>
            </a:r>
            <a:r>
              <a:rPr lang="en-IE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Consider the </a:t>
            </a:r>
            <a:r>
              <a:rPr lang="en-IE" sz="2000" b="1" dirty="0" smtClean="0"/>
              <a:t>life cycle </a:t>
            </a:r>
            <a:r>
              <a:rPr lang="en-IE" sz="2000" dirty="0" smtClean="0"/>
              <a:t>of the product.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Consider the </a:t>
            </a:r>
            <a:r>
              <a:rPr lang="en-IE" sz="2000" b="1" dirty="0" smtClean="0"/>
              <a:t>costs</a:t>
            </a:r>
            <a:r>
              <a:rPr lang="en-IE" sz="2000" dirty="0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Reflect IP in </a:t>
            </a:r>
            <a:r>
              <a:rPr lang="en-IE" sz="2000" b="1" dirty="0" smtClean="0"/>
              <a:t>business strategy </a:t>
            </a:r>
            <a:r>
              <a:rPr lang="en-IE" sz="2000" dirty="0" smtClean="0"/>
              <a:t>and planning. </a:t>
            </a:r>
          </a:p>
          <a:p>
            <a:pPr eaLnBrk="1" hangingPunct="1">
              <a:defRPr/>
            </a:pPr>
            <a:endParaRPr lang="en-IE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60" y="4249206"/>
            <a:ext cx="719832" cy="7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942807"/>
            <a:ext cx="633176" cy="6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258050" cy="1143000"/>
          </a:xfrm>
        </p:spPr>
        <p:txBody>
          <a:bodyPr/>
          <a:lstStyle/>
          <a:p>
            <a:pPr algn="ctr"/>
            <a:r>
              <a:rPr lang="en-GB" altLang="en-US" dirty="0" smtClean="0"/>
              <a:t>Services Available from</a:t>
            </a:r>
            <a:br>
              <a:rPr lang="en-GB" altLang="en-US" dirty="0" smtClean="0"/>
            </a:br>
            <a:r>
              <a:rPr lang="en-GB" altLang="en-US" dirty="0" smtClean="0"/>
              <a:t>Patents Office website</a:t>
            </a:r>
            <a:endParaRPr lang="en-IE" altLang="en-US" dirty="0" smtClean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1554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914400" y="2420938"/>
            <a:ext cx="5237163" cy="403239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IE" altLang="en-US" sz="2400" dirty="0" smtClean="0"/>
              <a:t>IP Legislation &amp; Official Journal</a:t>
            </a:r>
          </a:p>
          <a:p>
            <a:pPr>
              <a:buFont typeface="Arial" charset="0"/>
              <a:buChar char="•"/>
            </a:pPr>
            <a:endParaRPr lang="en-IE" altLang="en-US" sz="1200" dirty="0" smtClean="0"/>
          </a:p>
          <a:p>
            <a:pPr>
              <a:buFont typeface="Arial" charset="0"/>
              <a:buChar char="•"/>
            </a:pPr>
            <a:r>
              <a:rPr lang="en-IE" altLang="en-US" sz="2400" dirty="0" smtClean="0"/>
              <a:t>Access to</a:t>
            </a:r>
            <a:r>
              <a:rPr lang="en-IE" altLang="en-US" sz="2400" b="1" dirty="0" smtClean="0"/>
              <a:t> FREE </a:t>
            </a:r>
            <a:r>
              <a:rPr lang="en-IE" altLang="en-US" sz="2400" dirty="0" smtClean="0"/>
              <a:t>search facilities</a:t>
            </a:r>
          </a:p>
          <a:p>
            <a:pPr>
              <a:buFont typeface="Arial" charset="0"/>
              <a:buChar char="•"/>
            </a:pPr>
            <a:endParaRPr lang="en-IE" altLang="en-US" sz="1200" dirty="0" smtClean="0"/>
          </a:p>
          <a:p>
            <a:pPr>
              <a:buFont typeface="Arial" charset="0"/>
              <a:buChar char="•"/>
            </a:pPr>
            <a:r>
              <a:rPr lang="en-IE" altLang="en-US" sz="2400" dirty="0" smtClean="0"/>
              <a:t>Links to other National  &amp; International IP Offices – </a:t>
            </a:r>
            <a:r>
              <a:rPr lang="en-IE" altLang="en-US" sz="2400" dirty="0" smtClean="0">
                <a:hlinkClick r:id="rId3"/>
              </a:rPr>
              <a:t>www.innovaccess.eu</a:t>
            </a:r>
            <a:endParaRPr lang="en-IE" altLang="en-US" sz="2400" dirty="0" smtClean="0"/>
          </a:p>
          <a:p>
            <a:pPr>
              <a:buFont typeface="Arial" charset="0"/>
              <a:buChar char="•"/>
            </a:pPr>
            <a:endParaRPr lang="en-IE" altLang="en-US" sz="1200" dirty="0" smtClean="0"/>
          </a:p>
          <a:p>
            <a:pPr>
              <a:buFont typeface="Arial" charset="0"/>
              <a:buChar char="•"/>
            </a:pPr>
            <a:r>
              <a:rPr lang="en-IE" altLang="en-US" sz="2400" dirty="0" smtClean="0"/>
              <a:t>List of IP Agents</a:t>
            </a:r>
            <a:endParaRPr lang="en-IE" altLang="en-US" sz="2400" dirty="0" smtClean="0"/>
          </a:p>
          <a:p>
            <a:pPr>
              <a:buFont typeface="Arial" charset="0"/>
              <a:buChar char="•"/>
            </a:pPr>
            <a:endParaRPr lang="en-IE" altLang="en-US" sz="1200" dirty="0" smtClean="0"/>
          </a:p>
          <a:p>
            <a:pPr>
              <a:buFont typeface="Arial" charset="0"/>
              <a:buChar char="•"/>
            </a:pPr>
            <a:r>
              <a:rPr lang="en-IE" altLang="en-US" sz="2400" dirty="0" smtClean="0"/>
              <a:t>IP Clinics</a:t>
            </a:r>
          </a:p>
          <a:p>
            <a:endParaRPr lang="en-IE" altLang="en-US" dirty="0" smtClean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2913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08" y="5229200"/>
            <a:ext cx="2662467" cy="11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z="2800" dirty="0" smtClean="0"/>
              <a:t>www.patentsoffice.ie</a:t>
            </a:r>
            <a:endParaRPr lang="en-GB" alt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4035"/>
            <a:ext cx="9361039" cy="68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474024" cy="852264"/>
          </a:xfrm>
        </p:spPr>
        <p:txBody>
          <a:bodyPr/>
          <a:lstStyle/>
          <a:p>
            <a:pPr algn="ctr"/>
            <a:r>
              <a:rPr lang="en-IE" altLang="en-US" dirty="0" smtClean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0909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IE" sz="1000" b="1" u="sng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IE" sz="2400" b="1" u="sng" dirty="0" smtClean="0"/>
              <a:t>Website</a:t>
            </a:r>
            <a:r>
              <a:rPr lang="en-IE" sz="2400" b="1" dirty="0" smtClean="0"/>
              <a:t>:	</a:t>
            </a:r>
            <a:r>
              <a:rPr lang="en-IE" sz="2400" dirty="0" smtClean="0"/>
              <a:t>www.patentsoffice.ie</a:t>
            </a:r>
          </a:p>
          <a:p>
            <a:pPr>
              <a:defRPr/>
            </a:pPr>
            <a:endParaRPr lang="en-IE" sz="1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IE" sz="2400" b="1" u="sng" dirty="0" smtClean="0"/>
              <a:t>Email</a:t>
            </a:r>
            <a:r>
              <a:rPr lang="en-IE" sz="2400" b="1" dirty="0" smtClean="0"/>
              <a:t>:  	</a:t>
            </a:r>
            <a:r>
              <a:rPr lang="en-IE" sz="2400" dirty="0" smtClean="0">
                <a:hlinkClick r:id="rId3"/>
              </a:rPr>
              <a:t>patlib@patentsoffice.ie</a:t>
            </a:r>
            <a:endParaRPr lang="en-IE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IE" sz="10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IE" sz="2400" b="1" u="sng" dirty="0" smtClean="0"/>
              <a:t>Phone</a:t>
            </a:r>
            <a:r>
              <a:rPr lang="en-IE" sz="2400" b="1" dirty="0" smtClean="0"/>
              <a:t>:	</a:t>
            </a:r>
            <a:r>
              <a:rPr lang="en-IE" sz="2400" dirty="0" smtClean="0"/>
              <a:t>LoCall (1890) 220223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IE" sz="2400" dirty="0" smtClean="0"/>
              <a:t>		or  (056) 7720111 </a:t>
            </a:r>
            <a:r>
              <a:rPr lang="en-IE" sz="1800" dirty="0" smtClean="0"/>
              <a:t>(open from 9:30am to 5:00pm)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IE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IE" dirty="0" smtClean="0"/>
              <a:t>	Thank you for </a:t>
            </a:r>
            <a:r>
              <a:rPr lang="en-IE" dirty="0" smtClean="0"/>
              <a:t>listening</a:t>
            </a:r>
            <a:endParaRPr lang="en-IE" sz="1600" i="1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IE" altLang="en-US" dirty="0" smtClean="0"/>
              <a:t>	Questions </a:t>
            </a:r>
            <a:r>
              <a:rPr lang="en-IE" altLang="en-US" dirty="0"/>
              <a:t>or </a:t>
            </a:r>
            <a:r>
              <a:rPr lang="en-IE" altLang="en-US" dirty="0" smtClean="0"/>
              <a:t>Comments</a:t>
            </a:r>
            <a:r>
              <a:rPr lang="en-IE" altLang="en-US" dirty="0"/>
              <a:t>?</a:t>
            </a:r>
            <a:endParaRPr lang="en-GB" alt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7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474024" cy="852264"/>
          </a:xfrm>
        </p:spPr>
        <p:txBody>
          <a:bodyPr/>
          <a:lstStyle/>
          <a:p>
            <a:pPr algn="ctr"/>
            <a:r>
              <a:rPr lang="en-IE" altLang="en-US" dirty="0" smtClean="0"/>
              <a:t>Why is IP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09113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2400" dirty="0" smtClean="0"/>
              <a:t>	</a:t>
            </a:r>
            <a:r>
              <a:rPr lang="en-IE" altLang="en-US" sz="2400" b="1" dirty="0" smtClean="0"/>
              <a:t>Your IP: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1800" dirty="0" smtClean="0"/>
              <a:t>Adds to balance sheet of a company </a:t>
            </a:r>
            <a:r>
              <a:rPr lang="en-IE" altLang="en-US" sz="1600" dirty="0" smtClean="0"/>
              <a:t>– potentially increase value if selling on.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1800" dirty="0" smtClean="0"/>
              <a:t>Facilitates licensing revenue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1800" dirty="0" smtClean="0"/>
              <a:t>Use as security for borrowing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1800" dirty="0" smtClean="0"/>
              <a:t>Marketing (“our newly patented technology..”)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IE" altLang="en-US" sz="2400" dirty="0" smtClean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2400" dirty="0" smtClean="0"/>
              <a:t>	</a:t>
            </a:r>
            <a:r>
              <a:rPr lang="en-IE" altLang="en-US" sz="2400" b="1" dirty="0" smtClean="0"/>
              <a:t>Knowing </a:t>
            </a:r>
            <a:r>
              <a:rPr lang="en-IE" altLang="en-US" sz="2400" b="1" dirty="0"/>
              <a:t>about </a:t>
            </a:r>
            <a:r>
              <a:rPr lang="en-IE" altLang="en-US" sz="2400" b="1" dirty="0" smtClean="0"/>
              <a:t>IP: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1800" b="1" dirty="0" smtClean="0"/>
              <a:t>Don’t miss opportunities: </a:t>
            </a:r>
            <a:r>
              <a:rPr lang="en-IE" altLang="en-US" sz="1800" dirty="0" smtClean="0"/>
              <a:t>Allows you to secure protection before the chance is lost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E" altLang="en-US" sz="1800" b="1" dirty="0" smtClean="0"/>
              <a:t>Early warning: </a:t>
            </a:r>
            <a:r>
              <a:rPr lang="en-IE" altLang="en-US" sz="1800" dirty="0" smtClean="0"/>
              <a:t>Allows you to identify possible infringement problems early on (someone else infringing your IP, or you infringing someone else’s). Enough time to prepare a strategy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4" descr="stealing_ideas_1600_clr_143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23" y="3068960"/>
            <a:ext cx="1944216" cy="209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402016" cy="852264"/>
          </a:xfrm>
        </p:spPr>
        <p:txBody>
          <a:bodyPr/>
          <a:lstStyle/>
          <a:p>
            <a:pPr algn="ctr"/>
            <a:r>
              <a:rPr lang="en-IE" altLang="en-US" dirty="0" smtClean="0"/>
              <a:t>IP </a:t>
            </a:r>
            <a:r>
              <a:rPr lang="en-IE" altLang="en-US" dirty="0"/>
              <a:t>R</a:t>
            </a:r>
            <a:r>
              <a:rPr lang="en-IE" altLang="en-US" dirty="0" smtClean="0"/>
              <a:t>ights are Territorial </a:t>
            </a:r>
          </a:p>
        </p:txBody>
      </p:sp>
      <p:pic>
        <p:nvPicPr>
          <p:cNvPr id="512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663" y="2362200"/>
            <a:ext cx="6340475" cy="373380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73765"/>
            <a:ext cx="1732452" cy="9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68760"/>
            <a:ext cx="6947930" cy="608012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Trade marks</a:t>
            </a:r>
            <a:endParaRPr lang="en-GB" altLang="en-US" dirty="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96711"/>
            <a:ext cx="2145452" cy="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3513138" cy="41624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GB" altLang="en-US" sz="2400" dirty="0" smtClean="0"/>
              <a:t>“Any sign capable of being represented graphically… which is capable of distinguishing the goods or services of one undertaking from those of other undertakings”</a:t>
            </a:r>
          </a:p>
        </p:txBody>
      </p:sp>
      <p:pic>
        <p:nvPicPr>
          <p:cNvPr id="615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497">
            <a:off x="4363389" y="3645074"/>
            <a:ext cx="1847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66" y="5793502"/>
            <a:ext cx="568392" cy="5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39" y="4696678"/>
            <a:ext cx="1733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6" y="5930900"/>
            <a:ext cx="3570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36" y="5329531"/>
            <a:ext cx="1296144" cy="130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53" y="2444766"/>
            <a:ext cx="1258771" cy="123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91" y="2472886"/>
            <a:ext cx="846265" cy="13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23" y="3854152"/>
            <a:ext cx="21097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70" y="4797152"/>
            <a:ext cx="1159658" cy="10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95" y="3913090"/>
            <a:ext cx="1907435" cy="11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618040" cy="852264"/>
          </a:xfrm>
        </p:spPr>
        <p:txBody>
          <a:bodyPr/>
          <a:lstStyle/>
          <a:p>
            <a:pPr algn="ctr"/>
            <a:r>
              <a:rPr lang="en-IE" altLang="en-US" dirty="0" smtClean="0"/>
              <a:t>Trade marks </a:t>
            </a:r>
            <a:r>
              <a:rPr lang="en-IE" altLang="en-US" sz="2000" dirty="0" smtClean="0"/>
              <a:t>(continued)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50793"/>
            <a:ext cx="1491561" cy="6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01955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Must be registered – nationally or at EU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800" dirty="0" smtClean="0"/>
              <a:t>then allowed to use “®” </a:t>
            </a:r>
          </a:p>
          <a:p>
            <a:pPr lvl="2" eaLnBrk="1" hangingPunct="1">
              <a:lnSpc>
                <a:spcPct val="90000"/>
              </a:lnSpc>
              <a:spcBef>
                <a:spcPts val="35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800" dirty="0" smtClean="0"/>
              <a:t>“TM” is not an indication that the mark is registered. These marks not protected by trademark law </a:t>
            </a:r>
            <a:r>
              <a:rPr lang="en-GB" altLang="en-US" sz="1400" dirty="0" smtClean="0"/>
              <a:t>(but may be other legal considerations)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Absolute </a:t>
            </a:r>
            <a:r>
              <a:rPr lang="en-IE" altLang="en-US" sz="2400" dirty="0" smtClean="0"/>
              <a:t>monopoly – strongest protection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800" dirty="0" smtClean="0"/>
              <a:t>prevent others from using, without preconditions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Can be kept alive indefinitely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smtClean="0"/>
              <a:t>Requirements: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800" dirty="0" smtClean="0"/>
              <a:t>Must be distinctive, 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800" dirty="0" smtClean="0"/>
              <a:t>can’t be descriptive</a:t>
            </a:r>
          </a:p>
          <a:p>
            <a:pPr lvl="2" eaLnBrk="1" hangingPunct="1">
              <a:lnSpc>
                <a:spcPct val="90000"/>
              </a:lnSpc>
              <a:spcBef>
                <a:spcPts val="500"/>
              </a:spcBef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1800" dirty="0" smtClean="0"/>
              <a:t>Only for designated goods/services</a:t>
            </a:r>
          </a:p>
          <a:p>
            <a:pPr>
              <a:defRPr/>
            </a:pP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43" y="4590046"/>
            <a:ext cx="981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75" y="5177048"/>
            <a:ext cx="1534073" cy="47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80" y="5805264"/>
            <a:ext cx="1552671" cy="63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16824" cy="780256"/>
          </a:xfrm>
        </p:spPr>
        <p:txBody>
          <a:bodyPr/>
          <a:lstStyle/>
          <a:p>
            <a:pPr algn="ctr"/>
            <a:r>
              <a:rPr lang="en-IE" altLang="en-US" dirty="0"/>
              <a:t>Nice Classification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8001000" cy="401912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1" dirty="0"/>
              <a:t>45 </a:t>
            </a:r>
            <a:r>
              <a:rPr lang="en-US" sz="2400" dirty="0"/>
              <a:t>classes of goods (34) and services (11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  <a:defRPr/>
            </a:pPr>
            <a:endParaRPr lang="en-US" sz="1000" dirty="0"/>
          </a:p>
          <a:p>
            <a:pPr>
              <a:defRPr/>
            </a:pPr>
            <a:r>
              <a:rPr lang="en-US" sz="2400" b="1" dirty="0"/>
              <a:t>Class 5 </a:t>
            </a:r>
            <a:r>
              <a:rPr lang="en-US" sz="2400" b="1" dirty="0" smtClean="0"/>
              <a:t>- </a:t>
            </a:r>
            <a:r>
              <a:rPr lang="en-US" sz="2400" dirty="0" smtClean="0"/>
              <a:t>Pharmaceutical </a:t>
            </a:r>
            <a:r>
              <a:rPr lang="en-US" sz="2400" dirty="0"/>
              <a:t>and veterinary etc.</a:t>
            </a:r>
          </a:p>
          <a:p>
            <a:pPr>
              <a:defRPr/>
            </a:pPr>
            <a:r>
              <a:rPr lang="en-US" sz="2400" b="1" dirty="0"/>
              <a:t>Class 12 </a:t>
            </a:r>
            <a:r>
              <a:rPr lang="en-US" sz="2400" b="1" dirty="0" smtClean="0"/>
              <a:t>- </a:t>
            </a:r>
            <a:r>
              <a:rPr lang="en-US" sz="2400" dirty="0" smtClean="0"/>
              <a:t>Vehicles</a:t>
            </a:r>
            <a:r>
              <a:rPr lang="en-US" sz="2400" dirty="0"/>
              <a:t>; apparatus for locomotion by land, air or water. </a:t>
            </a:r>
          </a:p>
          <a:p>
            <a:pPr>
              <a:defRPr/>
            </a:pPr>
            <a:r>
              <a:rPr lang="en-IE" sz="2400" b="1" dirty="0"/>
              <a:t>Class 15 </a:t>
            </a:r>
            <a:r>
              <a:rPr lang="en-IE" sz="2400" b="1" dirty="0" smtClean="0"/>
              <a:t>- </a:t>
            </a:r>
            <a:r>
              <a:rPr lang="en-IE" sz="2400" dirty="0" smtClean="0"/>
              <a:t>Musical </a:t>
            </a:r>
            <a:r>
              <a:rPr lang="en-IE" sz="2400" dirty="0"/>
              <a:t>instruments. </a:t>
            </a:r>
          </a:p>
          <a:p>
            <a:pPr>
              <a:defRPr/>
            </a:pPr>
            <a:r>
              <a:rPr lang="en-US" sz="2400" b="1" dirty="0"/>
              <a:t>Class 25 </a:t>
            </a:r>
            <a:r>
              <a:rPr lang="en-US" sz="2400" b="1" dirty="0" smtClean="0"/>
              <a:t>- </a:t>
            </a:r>
            <a:r>
              <a:rPr lang="en-US" sz="2400" dirty="0" smtClean="0"/>
              <a:t>Clothing</a:t>
            </a:r>
            <a:r>
              <a:rPr lang="en-US" sz="2400" dirty="0"/>
              <a:t>; footwear; headgear. </a:t>
            </a:r>
            <a:endParaRPr lang="en-US" sz="2400" dirty="0" smtClean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2400" b="1" dirty="0"/>
              <a:t>Class 35 </a:t>
            </a:r>
            <a:r>
              <a:rPr lang="en-US" sz="2400" b="1" dirty="0" smtClean="0"/>
              <a:t>- </a:t>
            </a:r>
            <a:r>
              <a:rPr lang="en-US" sz="2400" dirty="0" smtClean="0"/>
              <a:t>Retail</a:t>
            </a:r>
            <a:r>
              <a:rPr lang="en-US" sz="2400" dirty="0"/>
              <a:t>; advertising; auctioneering.</a:t>
            </a:r>
          </a:p>
          <a:p>
            <a:pPr>
              <a:defRPr/>
            </a:pPr>
            <a:r>
              <a:rPr lang="en-US" sz="2400" b="1" dirty="0"/>
              <a:t>Class 38 </a:t>
            </a:r>
            <a:r>
              <a:rPr lang="en-US" sz="2400" b="1" dirty="0" smtClean="0"/>
              <a:t>- </a:t>
            </a:r>
            <a:r>
              <a:rPr lang="en-US" sz="2400" dirty="0" smtClean="0"/>
              <a:t>Telecommunications </a:t>
            </a:r>
            <a:r>
              <a:rPr lang="en-US" sz="2400" dirty="0"/>
              <a:t>services.</a:t>
            </a:r>
            <a:endParaRPr lang="en-IE" sz="2400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9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052736"/>
            <a:ext cx="7339301" cy="852264"/>
          </a:xfrm>
        </p:spPr>
        <p:txBody>
          <a:bodyPr/>
          <a:lstStyle/>
          <a:p>
            <a:pPr algn="ctr" eaLnBrk="1" hangingPunct="1"/>
            <a:r>
              <a:rPr lang="en-IE" altLang="en-US" dirty="0" smtClean="0"/>
              <a:t>Trade marks - </a:t>
            </a:r>
            <a:r>
              <a:rPr lang="en-IE" altLang="en-US" sz="2800" dirty="0"/>
              <a:t>f</a:t>
            </a:r>
            <a:r>
              <a:rPr lang="en-IE" altLang="en-US" sz="2800" dirty="0" smtClean="0"/>
              <a:t>irst steps</a:t>
            </a:r>
            <a:endParaRPr lang="en-GB" altLang="en-US" sz="2800" dirty="0" smtClean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01912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2400" dirty="0" smtClean="0"/>
          </a:p>
          <a:p>
            <a:pPr marL="0" indent="0" eaLnBrk="1" hangingPunct="1">
              <a:buNone/>
              <a:defRPr/>
            </a:pPr>
            <a:endParaRPr lang="en-IE" alt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12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dirty="0" smtClean="0"/>
              <a:t>Search Trade Mark Databases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1800" dirty="0"/>
              <a:t>Searching is </a:t>
            </a:r>
            <a:r>
              <a:rPr lang="en-IE" altLang="en-US" sz="1800" b="1" dirty="0"/>
              <a:t>free </a:t>
            </a:r>
            <a:r>
              <a:rPr lang="en-IE" altLang="en-US" sz="1800" dirty="0"/>
              <a:t>of charge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1800" b="1" dirty="0" smtClean="0"/>
              <a:t>National</a:t>
            </a:r>
            <a:r>
              <a:rPr lang="en-IE" altLang="en-US" sz="1800" dirty="0" smtClean="0"/>
              <a:t> and/or </a:t>
            </a:r>
            <a:r>
              <a:rPr lang="en-IE" altLang="en-US" sz="1800" b="1" dirty="0" smtClean="0"/>
              <a:t>Community</a:t>
            </a:r>
            <a:r>
              <a:rPr lang="en-IE" altLang="en-US" sz="1800" dirty="0" smtClean="0"/>
              <a:t> databases (OHIM) &amp; </a:t>
            </a:r>
            <a:r>
              <a:rPr lang="en-IE" altLang="en-US" sz="1800" b="1" dirty="0" smtClean="0"/>
              <a:t>WIPO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1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E" altLang="en-US" sz="14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E" altLang="en-US" sz="2400" b="1" dirty="0" err="1" smtClean="0"/>
              <a:t>TMView</a:t>
            </a:r>
            <a:r>
              <a:rPr lang="en-IE" altLang="en-US" sz="2400" dirty="0" smtClean="0"/>
              <a:t> – </a:t>
            </a:r>
            <a:r>
              <a:rPr lang="en-IE" altLang="en-US" sz="2400" dirty="0" smtClean="0">
                <a:hlinkClick r:id="rId3"/>
              </a:rPr>
              <a:t>www.tmdn.org</a:t>
            </a:r>
            <a:endParaRPr lang="en-IE" altLang="en-US" sz="2400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IE" sz="1800" dirty="0"/>
              <a:t>contains national trade mark data from 40 </a:t>
            </a:r>
            <a:r>
              <a:rPr lang="en-IE" sz="1800" dirty="0" smtClean="0"/>
              <a:t>countries, </a:t>
            </a:r>
            <a:r>
              <a:rPr lang="en-IE" sz="1800" dirty="0"/>
              <a:t>plus OHIM &amp; WIPO </a:t>
            </a:r>
            <a:r>
              <a:rPr lang="en-IE" sz="1800" dirty="0" smtClean="0"/>
              <a:t>giving access </a:t>
            </a:r>
            <a:r>
              <a:rPr lang="en-IE" sz="1800" dirty="0"/>
              <a:t>to 25.9 million trade </a:t>
            </a:r>
            <a:r>
              <a:rPr lang="en-IE" sz="1800" dirty="0" smtClean="0"/>
              <a:t>marks.</a:t>
            </a:r>
            <a:r>
              <a:rPr lang="en-IE" sz="1800" dirty="0"/>
              <a:t/>
            </a:r>
            <a:br>
              <a:rPr lang="en-IE" sz="1800" dirty="0"/>
            </a:br>
            <a:endParaRPr lang="en-IE" altLang="en-US" sz="1800" dirty="0"/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62200"/>
            <a:ext cx="3170238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76D4E-36FE-4301-B6E3-9A24D88C59E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26247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38167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SzPct val="75000"/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455C"/>
                </a:solidFill>
                <a:latin typeface="+mn-lt"/>
              </a:rPr>
              <a:t>Check for the availability of your trade mark </a:t>
            </a:r>
            <a:r>
              <a:rPr lang="en-IE" dirty="0" smtClean="0">
                <a:solidFill>
                  <a:srgbClr val="00455C"/>
                </a:solidFill>
                <a:latin typeface="+mn-lt"/>
              </a:rPr>
              <a:t>name</a:t>
            </a:r>
            <a:endParaRPr lang="en-IE" altLang="en-US" dirty="0">
              <a:solidFill>
                <a:srgbClr val="00455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2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5488</TotalTime>
  <Words>1400</Words>
  <Application>Microsoft Office PowerPoint</Application>
  <PresentationFormat>On-screen Show (4:3)</PresentationFormat>
  <Paragraphs>387</Paragraphs>
  <Slides>37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Capsules</vt:lpstr>
      <vt:lpstr>   </vt:lpstr>
      <vt:lpstr>  What is Intellectual Property</vt:lpstr>
      <vt:lpstr>Types of Intellectual Property ?</vt:lpstr>
      <vt:lpstr>Why is IP useful?</vt:lpstr>
      <vt:lpstr>IP Rights are Territorial </vt:lpstr>
      <vt:lpstr>Trade marks</vt:lpstr>
      <vt:lpstr>Trade marks (continued)</vt:lpstr>
      <vt:lpstr>Nice Classification</vt:lpstr>
      <vt:lpstr>Trade marks - first steps</vt:lpstr>
      <vt:lpstr>The Application process</vt:lpstr>
      <vt:lpstr>Statutory Trade Mark Fees</vt:lpstr>
      <vt:lpstr>PowerPoint Presentation</vt:lpstr>
      <vt:lpstr>Trade mark – case study</vt:lpstr>
      <vt:lpstr>Designs</vt:lpstr>
      <vt:lpstr>The First Step</vt:lpstr>
      <vt:lpstr>The Application Process</vt:lpstr>
      <vt:lpstr>Statutory Design Fees</vt:lpstr>
      <vt:lpstr>PowerPoint Presentation</vt:lpstr>
      <vt:lpstr>Patents</vt:lpstr>
      <vt:lpstr>Patent - Protection in Ireland</vt:lpstr>
      <vt:lpstr>Patents – what qualifies?</vt:lpstr>
      <vt:lpstr>The First Step </vt:lpstr>
      <vt:lpstr>    What does a patent look like?</vt:lpstr>
      <vt:lpstr>    The Patent Specification</vt:lpstr>
      <vt:lpstr>Statutory Irish Patent Fees</vt:lpstr>
      <vt:lpstr>Patents - Application process</vt:lpstr>
      <vt:lpstr>Patent case study - Erno Rubik.</vt:lpstr>
      <vt:lpstr>What is Copyright</vt:lpstr>
      <vt:lpstr>Copyright Protection</vt:lpstr>
      <vt:lpstr>Copyright and Business</vt:lpstr>
      <vt:lpstr>PowerPoint Presentation</vt:lpstr>
      <vt:lpstr>Trade Secret</vt:lpstr>
      <vt:lpstr>One product – many IP Rights</vt:lpstr>
      <vt:lpstr>What should I do?</vt:lpstr>
      <vt:lpstr>Services Available from Patents Office website</vt:lpstr>
      <vt:lpstr>www.patentsoffice.ie</vt:lpstr>
      <vt:lpstr>Contact Us</vt:lpstr>
    </vt:vector>
  </TitlesOfParts>
  <Company>Department of Enterprise, Trade and Employment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Department of Enterprise, Trade and Employment</dc:creator>
  <cp:lastModifiedBy>remoteuser</cp:lastModifiedBy>
  <cp:revision>340</cp:revision>
  <cp:lastPrinted>2015-11-09T15:26:38Z</cp:lastPrinted>
  <dcterms:created xsi:type="dcterms:W3CDTF">2007-02-21T15:13:29Z</dcterms:created>
  <dcterms:modified xsi:type="dcterms:W3CDTF">2016-03-07T16:36:08Z</dcterms:modified>
</cp:coreProperties>
</file>