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Lst>
  <p:notesMasterIdLst>
    <p:notesMasterId r:id="rId26"/>
  </p:notesMasterIdLst>
  <p:handoutMasterIdLst>
    <p:handoutMasterId r:id="rId27"/>
  </p:handoutMasterIdLst>
  <p:sldIdLst>
    <p:sldId id="258" r:id="rId4"/>
    <p:sldId id="260" r:id="rId5"/>
    <p:sldId id="302" r:id="rId6"/>
    <p:sldId id="303" r:id="rId7"/>
    <p:sldId id="304" r:id="rId8"/>
    <p:sldId id="265" r:id="rId9"/>
    <p:sldId id="266" r:id="rId10"/>
    <p:sldId id="288" r:id="rId11"/>
    <p:sldId id="289" r:id="rId12"/>
    <p:sldId id="293" r:id="rId13"/>
    <p:sldId id="298" r:id="rId14"/>
    <p:sldId id="294" r:id="rId15"/>
    <p:sldId id="295" r:id="rId16"/>
    <p:sldId id="305" r:id="rId17"/>
    <p:sldId id="297" r:id="rId18"/>
    <p:sldId id="300" r:id="rId19"/>
    <p:sldId id="301" r:id="rId20"/>
    <p:sldId id="272" r:id="rId21"/>
    <p:sldId id="278" r:id="rId22"/>
    <p:sldId id="276" r:id="rId23"/>
    <p:sldId id="277" r:id="rId24"/>
    <p:sldId id="259" r:id="rId25"/>
  </p:sldIdLst>
  <p:sldSz cx="9144000" cy="6858000" type="screen4x3"/>
  <p:notesSz cx="6808788" cy="9940925"/>
  <p:defaultTextStyle>
    <a:defPPr>
      <a:defRPr lang="fr-FR"/>
    </a:defPPr>
    <a:lvl1pPr algn="l" rtl="0" eaLnBrk="0" fontAlgn="base" hangingPunct="0">
      <a:spcBef>
        <a:spcPct val="0"/>
      </a:spcBef>
      <a:spcAft>
        <a:spcPct val="0"/>
      </a:spcAft>
      <a:defRPr sz="2400"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286000" algn="l" defTabSz="914400" rtl="0" eaLnBrk="1" latinLnBrk="0" hangingPunct="1">
      <a:defRPr sz="2400"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743200" algn="l" defTabSz="914400" rtl="0" eaLnBrk="1" latinLnBrk="0" hangingPunct="1">
      <a:defRPr sz="2400"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200400" algn="l" defTabSz="914400" rtl="0" eaLnBrk="1" latinLnBrk="0" hangingPunct="1">
      <a:defRPr sz="2400"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657600" algn="l" defTabSz="914400" rtl="0" eaLnBrk="1" latinLnBrk="0" hangingPunct="1">
      <a:defRPr sz="2400"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5FA9"/>
    <a:srgbClr val="CCCCCC"/>
    <a:srgbClr val="6B6B6B"/>
    <a:srgbClr val="000000"/>
    <a:srgbClr val="AA7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68223" autoAdjust="0"/>
  </p:normalViewPr>
  <p:slideViewPr>
    <p:cSldViewPr>
      <p:cViewPr varScale="1">
        <p:scale>
          <a:sx n="74" d="100"/>
          <a:sy n="74" d="100"/>
        </p:scale>
        <p:origin x="104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A917E9-F5C3-4A14-9C78-A271DB07291F}" type="doc">
      <dgm:prSet loTypeId="urn:microsoft.com/office/officeart/2005/8/layout/hProcess9" loCatId="process" qsTypeId="urn:microsoft.com/office/officeart/2005/8/quickstyle/3d2" qsCatId="3D" csTypeId="urn:microsoft.com/office/officeart/2005/8/colors/accent1_2#2" csCatId="accent1" phldr="1"/>
      <dgm:spPr/>
    </dgm:pt>
    <dgm:pt modelId="{6F02FAAB-D0EA-4F43-943B-A732D87AA114}" type="pres">
      <dgm:prSet presAssocID="{7EA917E9-F5C3-4A14-9C78-A271DB07291F}" presName="CompostProcess" presStyleCnt="0">
        <dgm:presLayoutVars>
          <dgm:dir/>
          <dgm:resizeHandles val="exact"/>
        </dgm:presLayoutVars>
      </dgm:prSet>
      <dgm:spPr/>
    </dgm:pt>
    <dgm:pt modelId="{CB41F941-CD0E-4692-A49B-DA305B3C8066}" type="pres">
      <dgm:prSet presAssocID="{7EA917E9-F5C3-4A14-9C78-A271DB07291F}" presName="arrow" presStyleLbl="bgShp" presStyleIdx="0" presStyleCnt="1" custScaleX="117647"/>
      <dgm:spPr>
        <a:solidFill>
          <a:schemeClr val="bg1"/>
        </a:solidFill>
      </dgm:spPr>
    </dgm:pt>
    <dgm:pt modelId="{0B2C1500-DC79-4FD1-882F-1D50015E25EE}" type="pres">
      <dgm:prSet presAssocID="{7EA917E9-F5C3-4A14-9C78-A271DB07291F}" presName="linearProcess" presStyleCnt="0"/>
      <dgm:spPr/>
    </dgm:pt>
  </dgm:ptLst>
  <dgm:cxnLst>
    <dgm:cxn modelId="{DBAD01B8-A2E7-4821-A394-2E73EF3E952D}" type="presOf" srcId="{7EA917E9-F5C3-4A14-9C78-A271DB07291F}" destId="{6F02FAAB-D0EA-4F43-943B-A732D87AA114}" srcOrd="0" destOrd="0" presId="urn:microsoft.com/office/officeart/2005/8/layout/hProcess9"/>
    <dgm:cxn modelId="{1B9BDD3D-D370-4065-B4D2-CFB8E68624C6}" type="presParOf" srcId="{6F02FAAB-D0EA-4F43-943B-A732D87AA114}" destId="{CB41F941-CD0E-4692-A49B-DA305B3C8066}" srcOrd="0" destOrd="0" presId="urn:microsoft.com/office/officeart/2005/8/layout/hProcess9"/>
    <dgm:cxn modelId="{D3A1B497-0D0F-4927-845F-66CB26958162}" type="presParOf" srcId="{6F02FAAB-D0EA-4F43-943B-A732D87AA114}" destId="{0B2C1500-DC79-4FD1-882F-1D50015E25EE}" srcOrd="1"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50475" cy="497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fr-FR" altLang="en-US"/>
          </a:p>
        </p:txBody>
      </p:sp>
      <p:sp>
        <p:nvSpPr>
          <p:cNvPr id="7171" name="Rectangle 3"/>
          <p:cNvSpPr>
            <a:spLocks noGrp="1" noChangeArrowheads="1"/>
          </p:cNvSpPr>
          <p:nvPr>
            <p:ph type="dt" sz="quarter" idx="1"/>
          </p:nvPr>
        </p:nvSpPr>
        <p:spPr bwMode="auto">
          <a:xfrm>
            <a:off x="3858313" y="0"/>
            <a:ext cx="2950475" cy="497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endParaRPr lang="fr-FR" altLang="en-US"/>
          </a:p>
        </p:txBody>
      </p:sp>
      <p:sp>
        <p:nvSpPr>
          <p:cNvPr id="7172" name="Rectangle 4"/>
          <p:cNvSpPr>
            <a:spLocks noGrp="1" noChangeArrowheads="1"/>
          </p:cNvSpPr>
          <p:nvPr>
            <p:ph type="ftr" sz="quarter" idx="2"/>
          </p:nvPr>
        </p:nvSpPr>
        <p:spPr bwMode="auto">
          <a:xfrm>
            <a:off x="0" y="9443879"/>
            <a:ext cx="2950475" cy="497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endParaRPr lang="fr-FR" altLang="en-US"/>
          </a:p>
        </p:txBody>
      </p:sp>
      <p:sp>
        <p:nvSpPr>
          <p:cNvPr id="7173" name="Rectangle 5"/>
          <p:cNvSpPr>
            <a:spLocks noGrp="1" noChangeArrowheads="1"/>
          </p:cNvSpPr>
          <p:nvPr>
            <p:ph type="sldNum" sz="quarter" idx="3"/>
          </p:nvPr>
        </p:nvSpPr>
        <p:spPr bwMode="auto">
          <a:xfrm>
            <a:off x="3858313" y="9443879"/>
            <a:ext cx="2950475" cy="497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5242DCAE-9AFF-4EA6-A31D-C1B342AB1904}" type="slidenum">
              <a:rPr lang="fr-FR" altLang="en-US"/>
              <a:pPr/>
              <a:t>‹#›</a:t>
            </a:fld>
            <a:endParaRPr lang="fr-FR" altLang="en-US"/>
          </a:p>
        </p:txBody>
      </p:sp>
    </p:spTree>
    <p:extLst>
      <p:ext uri="{BB962C8B-B14F-4D97-AF65-F5344CB8AC3E}">
        <p14:creationId xmlns:p14="http://schemas.microsoft.com/office/powerpoint/2010/main" val="4148716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50475" cy="497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fr-FR" altLang="en-US"/>
          </a:p>
        </p:txBody>
      </p:sp>
      <p:sp>
        <p:nvSpPr>
          <p:cNvPr id="4099" name="Rectangle 3"/>
          <p:cNvSpPr>
            <a:spLocks noGrp="1" noChangeArrowheads="1"/>
          </p:cNvSpPr>
          <p:nvPr>
            <p:ph type="dt" idx="1"/>
          </p:nvPr>
        </p:nvSpPr>
        <p:spPr bwMode="auto">
          <a:xfrm>
            <a:off x="3858313" y="0"/>
            <a:ext cx="2950475" cy="497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endParaRPr lang="fr-FR" altLang="en-US"/>
          </a:p>
        </p:txBody>
      </p:sp>
      <p:sp>
        <p:nvSpPr>
          <p:cNvPr id="4100" name="Rectangle 4"/>
          <p:cNvSpPr>
            <a:spLocks noGrp="1" noRot="1" noChangeAspect="1" noChangeArrowheads="1" noTextEdit="1"/>
          </p:cNvSpPr>
          <p:nvPr>
            <p:ph type="sldImg" idx="2"/>
          </p:nvPr>
        </p:nvSpPr>
        <p:spPr bwMode="auto">
          <a:xfrm>
            <a:off x="920750" y="746125"/>
            <a:ext cx="4967288" cy="3727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07839" y="4721940"/>
            <a:ext cx="4993111" cy="4473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smtClean="0"/>
              <a:t>Cliquez pour modifier les styles du texte du masque</a:t>
            </a:r>
          </a:p>
          <a:p>
            <a:pPr lvl="1"/>
            <a:r>
              <a:rPr lang="fr-FR" altLang="en-US" smtClean="0"/>
              <a:t>Deuxième niveau</a:t>
            </a:r>
          </a:p>
          <a:p>
            <a:pPr lvl="2"/>
            <a:r>
              <a:rPr lang="fr-FR" altLang="en-US" smtClean="0"/>
              <a:t>Troisième niveau</a:t>
            </a:r>
          </a:p>
          <a:p>
            <a:pPr lvl="3"/>
            <a:r>
              <a:rPr lang="fr-FR" altLang="en-US" smtClean="0"/>
              <a:t>Quatrième niveau</a:t>
            </a:r>
          </a:p>
          <a:p>
            <a:pPr lvl="4"/>
            <a:r>
              <a:rPr lang="fr-FR" altLang="en-US" smtClean="0"/>
              <a:t>Cinquième niveau</a:t>
            </a:r>
          </a:p>
        </p:txBody>
      </p:sp>
      <p:sp>
        <p:nvSpPr>
          <p:cNvPr id="4102" name="Rectangle 6"/>
          <p:cNvSpPr>
            <a:spLocks noGrp="1" noChangeArrowheads="1"/>
          </p:cNvSpPr>
          <p:nvPr>
            <p:ph type="ftr" sz="quarter" idx="4"/>
          </p:nvPr>
        </p:nvSpPr>
        <p:spPr bwMode="auto">
          <a:xfrm>
            <a:off x="0" y="9443879"/>
            <a:ext cx="2950475" cy="497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endParaRPr lang="fr-FR" altLang="en-US"/>
          </a:p>
        </p:txBody>
      </p:sp>
      <p:sp>
        <p:nvSpPr>
          <p:cNvPr id="4103" name="Rectangle 7"/>
          <p:cNvSpPr>
            <a:spLocks noGrp="1" noChangeArrowheads="1"/>
          </p:cNvSpPr>
          <p:nvPr>
            <p:ph type="sldNum" sz="quarter" idx="5"/>
          </p:nvPr>
        </p:nvSpPr>
        <p:spPr bwMode="auto">
          <a:xfrm>
            <a:off x="3858313" y="9443879"/>
            <a:ext cx="2950475" cy="497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BC75554D-0623-491F-AEB6-8BFF2AB80A29}" type="slidenum">
              <a:rPr lang="fr-FR" altLang="en-US"/>
              <a:pPr/>
              <a:t>‹#›</a:t>
            </a:fld>
            <a:endParaRPr lang="fr-FR" altLang="en-US"/>
          </a:p>
        </p:txBody>
      </p:sp>
    </p:spTree>
    <p:extLst>
      <p:ext uri="{BB962C8B-B14F-4D97-AF65-F5344CB8AC3E}">
        <p14:creationId xmlns:p14="http://schemas.microsoft.com/office/powerpoint/2010/main" val="425864244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457200" algn="l" rtl="0" fontAlgn="base">
      <a:spcBef>
        <a:spcPct val="30000"/>
      </a:spcBef>
      <a:spcAft>
        <a:spcPct val="0"/>
      </a:spcAft>
      <a:defRPr sz="1200"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914400" algn="l" rtl="0" fontAlgn="base">
      <a:spcBef>
        <a:spcPct val="30000"/>
      </a:spcBef>
      <a:spcAft>
        <a:spcPct val="0"/>
      </a:spcAft>
      <a:defRPr sz="1200"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371600" algn="l" rtl="0" fontAlgn="base">
      <a:spcBef>
        <a:spcPct val="30000"/>
      </a:spcBef>
      <a:spcAft>
        <a:spcPct val="0"/>
      </a:spcAft>
      <a:defRPr sz="1200"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1828800" algn="l" rtl="0" fontAlgn="base">
      <a:spcBef>
        <a:spcPct val="30000"/>
      </a:spcBef>
      <a:spcAft>
        <a:spcPct val="0"/>
      </a:spcAft>
      <a:defRPr sz="1200"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4A2928-C835-429F-BC68-BC11D16D07DB}" type="slidenum">
              <a:rPr lang="fr-FR" altLang="en-US"/>
              <a:pPr/>
              <a:t>1</a:t>
            </a:fld>
            <a:endParaRPr lang="fr-FR" alt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2446817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ABC0EF7-A5BD-46B3-AF1C-8880022BF927}" type="slidenum">
              <a:rPr lang="fr-FR" altLang="en-US" smtClean="0"/>
              <a:pPr>
                <a:spcBef>
                  <a:spcPct val="0"/>
                </a:spcBef>
              </a:pPr>
              <a:t>10</a:t>
            </a:fld>
            <a:endParaRPr lang="fr-FR" altLang="en-US" smtClean="0"/>
          </a:p>
        </p:txBody>
      </p:sp>
      <p:sp>
        <p:nvSpPr>
          <p:cNvPr id="29699" name="Rectangle 7"/>
          <p:cNvSpPr txBox="1">
            <a:spLocks noGrp="1" noChangeArrowheads="1"/>
          </p:cNvSpPr>
          <p:nvPr/>
        </p:nvSpPr>
        <p:spPr bwMode="auto">
          <a:xfrm>
            <a:off x="3823639" y="10251579"/>
            <a:ext cx="2925257" cy="540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a:spcBef>
                <a:spcPct val="0"/>
              </a:spcBef>
            </a:pPr>
            <a:fld id="{F329EEED-C6F7-4DCC-A2FA-872EB50C3A15}" type="slidenum">
              <a:rPr lang="fr-FR" altLang="en-US">
                <a:ea typeface="Arial Unicode MS" panose="020B0604020202020204" pitchFamily="34" charset="-128"/>
                <a:cs typeface="Arial Unicode MS" panose="020B0604020202020204" pitchFamily="34" charset="-128"/>
              </a:rPr>
              <a:pPr algn="r">
                <a:spcBef>
                  <a:spcPct val="0"/>
                </a:spcBef>
              </a:pPr>
              <a:t>10</a:t>
            </a:fld>
            <a:endParaRPr lang="fr-FR" altLang="en-US">
              <a:ea typeface="Arial Unicode MS" panose="020B0604020202020204" pitchFamily="34" charset="-128"/>
              <a:cs typeface="Arial Unicode MS" panose="020B0604020202020204" pitchFamily="34" charset="-128"/>
            </a:endParaRPr>
          </a:p>
        </p:txBody>
      </p:sp>
      <p:sp>
        <p:nvSpPr>
          <p:cNvPr id="29700" name="Rectangle 2"/>
          <p:cNvSpPr>
            <a:spLocks noGrp="1" noRot="1" noChangeAspect="1" noChangeArrowheads="1" noTextEdit="1"/>
          </p:cNvSpPr>
          <p:nvPr>
            <p:ph type="sldImg"/>
          </p:nvPr>
        </p:nvSpPr>
        <p:spPr>
          <a:xfrm>
            <a:off x="677863" y="809625"/>
            <a:ext cx="5392737" cy="4046538"/>
          </a:xfrm>
          <a:ln/>
        </p:spPr>
      </p:sp>
      <p:sp>
        <p:nvSpPr>
          <p:cNvPr id="297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smtClean="0">
                <a:latin typeface="Arial" panose="020B0604020202020204" pitchFamily="34" charset="0"/>
                <a:ea typeface="ＭＳ Ｐゴシック" panose="020B0600070205080204" pitchFamily="34" charset="-128"/>
              </a:rPr>
              <a:t>Looking for technology and business partners in other markets.</a:t>
            </a:r>
          </a:p>
          <a:p>
            <a:pPr eaLnBrk="1" hangingPunct="1"/>
            <a:r>
              <a:rPr lang="en-GB" altLang="en-US" b="1" dirty="0" smtClean="0">
                <a:latin typeface="Arial" panose="020B0604020202020204" pitchFamily="34" charset="0"/>
                <a:ea typeface="ＭＳ Ｐゴシック" panose="020B0600070205080204" pitchFamily="34" charset="-128"/>
              </a:rPr>
              <a:t>Detailed market research through our local experts.</a:t>
            </a:r>
          </a:p>
          <a:p>
            <a:pPr eaLnBrk="1" hangingPunct="1"/>
            <a:r>
              <a:rPr lang="en-GB" altLang="en-US" b="1" dirty="0" smtClean="0">
                <a:latin typeface="Arial" panose="020B0604020202020204" pitchFamily="34" charset="0"/>
                <a:ea typeface="ＭＳ Ｐゴシック" panose="020B0600070205080204" pitchFamily="34" charset="-128"/>
              </a:rPr>
              <a:t>Give</a:t>
            </a:r>
            <a:r>
              <a:rPr lang="en-GB" altLang="en-US" b="1" baseline="0" dirty="0" smtClean="0">
                <a:latin typeface="Arial" panose="020B0604020202020204" pitchFamily="34" charset="0"/>
                <a:ea typeface="ＭＳ Ｐゴシック" panose="020B0600070205080204" pitchFamily="34" charset="-128"/>
              </a:rPr>
              <a:t> you access to m</a:t>
            </a:r>
            <a:r>
              <a:rPr lang="en-GB" altLang="en-US" b="1" dirty="0" smtClean="0">
                <a:latin typeface="Arial" panose="020B0604020202020204" pitchFamily="34" charset="0"/>
                <a:ea typeface="ＭＳ Ｐゴシック" panose="020B0600070205080204" pitchFamily="34" charset="-128"/>
              </a:rPr>
              <a:t>any</a:t>
            </a:r>
            <a:r>
              <a:rPr lang="en-GB" altLang="en-US" b="1" baseline="0" dirty="0" smtClean="0">
                <a:latin typeface="Arial" panose="020B0604020202020204" pitchFamily="34" charset="0"/>
                <a:ea typeface="ＭＳ Ｐゴシック" panose="020B0600070205080204" pitchFamily="34" charset="-128"/>
              </a:rPr>
              <a:t> of the networking events at major trade fairs.</a:t>
            </a:r>
          </a:p>
          <a:p>
            <a:pPr eaLnBrk="1" hangingPunct="1"/>
            <a:r>
              <a:rPr lang="en-GB" altLang="en-US" b="1" baseline="0" dirty="0" smtClean="0">
                <a:latin typeface="Arial" panose="020B0604020202020204" pitchFamily="34" charset="0"/>
                <a:ea typeface="ＭＳ Ｐゴシック" panose="020B0600070205080204" pitchFamily="34" charset="-128"/>
              </a:rPr>
              <a:t>This will necessitate you putting a relevant profile together.</a:t>
            </a:r>
          </a:p>
          <a:p>
            <a:pPr eaLnBrk="1" hangingPunct="1"/>
            <a:r>
              <a:rPr lang="en-GB" altLang="en-US" b="1" baseline="0" dirty="0" smtClean="0">
                <a:latin typeface="Arial" panose="020B0604020202020204" pitchFamily="34" charset="0"/>
                <a:ea typeface="ＭＳ Ｐゴシック" panose="020B0600070205080204" pitchFamily="34" charset="-128"/>
              </a:rPr>
              <a:t>There is an EEN company profile template which helps give structure and clarity to your profile, be it TO, TR or Business related.</a:t>
            </a:r>
          </a:p>
        </p:txBody>
      </p:sp>
    </p:spTree>
    <p:extLst>
      <p:ext uri="{BB962C8B-B14F-4D97-AF65-F5344CB8AC3E}">
        <p14:creationId xmlns:p14="http://schemas.microsoft.com/office/powerpoint/2010/main" val="448780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ABC0EF7-A5BD-46B3-AF1C-8880022BF927}" type="slidenum">
              <a:rPr lang="fr-FR" altLang="en-US" smtClean="0"/>
              <a:pPr>
                <a:spcBef>
                  <a:spcPct val="0"/>
                </a:spcBef>
              </a:pPr>
              <a:t>11</a:t>
            </a:fld>
            <a:endParaRPr lang="fr-FR" altLang="en-US" smtClean="0"/>
          </a:p>
        </p:txBody>
      </p:sp>
      <p:sp>
        <p:nvSpPr>
          <p:cNvPr id="29699" name="Rectangle 7"/>
          <p:cNvSpPr txBox="1">
            <a:spLocks noGrp="1" noChangeArrowheads="1"/>
          </p:cNvSpPr>
          <p:nvPr/>
        </p:nvSpPr>
        <p:spPr bwMode="auto">
          <a:xfrm>
            <a:off x="3823639" y="10251579"/>
            <a:ext cx="2925257" cy="540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a:spcBef>
                <a:spcPct val="0"/>
              </a:spcBef>
            </a:pPr>
            <a:fld id="{F329EEED-C6F7-4DCC-A2FA-872EB50C3A15}" type="slidenum">
              <a:rPr lang="fr-FR" altLang="en-US">
                <a:ea typeface="Arial Unicode MS" panose="020B0604020202020204" pitchFamily="34" charset="-128"/>
                <a:cs typeface="Arial Unicode MS" panose="020B0604020202020204" pitchFamily="34" charset="-128"/>
              </a:rPr>
              <a:pPr algn="r">
                <a:spcBef>
                  <a:spcPct val="0"/>
                </a:spcBef>
              </a:pPr>
              <a:t>11</a:t>
            </a:fld>
            <a:endParaRPr lang="fr-FR" altLang="en-US">
              <a:ea typeface="Arial Unicode MS" panose="020B0604020202020204" pitchFamily="34" charset="-128"/>
              <a:cs typeface="Arial Unicode MS" panose="020B0604020202020204" pitchFamily="34" charset="-128"/>
            </a:endParaRPr>
          </a:p>
        </p:txBody>
      </p:sp>
      <p:sp>
        <p:nvSpPr>
          <p:cNvPr id="29700" name="Rectangle 2"/>
          <p:cNvSpPr>
            <a:spLocks noGrp="1" noRot="1" noChangeAspect="1" noChangeArrowheads="1" noTextEdit="1"/>
          </p:cNvSpPr>
          <p:nvPr>
            <p:ph type="sldImg"/>
          </p:nvPr>
        </p:nvSpPr>
        <p:spPr>
          <a:xfrm>
            <a:off x="677863" y="809625"/>
            <a:ext cx="5392737" cy="4046538"/>
          </a:xfrm>
          <a:ln/>
        </p:spPr>
      </p:sp>
      <p:sp>
        <p:nvSpPr>
          <p:cNvPr id="297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smtClean="0">
                <a:latin typeface="Arial" panose="020B0604020202020204" pitchFamily="34" charset="0"/>
                <a:ea typeface="ＭＳ Ｐゴシック" panose="020B0600070205080204" pitchFamily="34" charset="-128"/>
              </a:rPr>
              <a:t>Find opportunities for research projects.</a:t>
            </a:r>
          </a:p>
          <a:p>
            <a:pPr eaLnBrk="1" hangingPunct="1"/>
            <a:r>
              <a:rPr lang="en-GB" altLang="en-US" b="1" dirty="0" smtClean="0">
                <a:latin typeface="Arial" panose="020B0604020202020204" pitchFamily="34" charset="0"/>
                <a:ea typeface="ＭＳ Ｐゴシック" panose="020B0600070205080204" pitchFamily="34" charset="-128"/>
              </a:rPr>
              <a:t>Exploit</a:t>
            </a:r>
            <a:r>
              <a:rPr lang="en-GB" altLang="en-US" b="1" baseline="0" dirty="0" smtClean="0">
                <a:latin typeface="Arial" panose="020B0604020202020204" pitchFamily="34" charset="0"/>
                <a:ea typeface="ＭＳ Ｐゴシック" panose="020B0600070205080204" pitchFamily="34" charset="-128"/>
              </a:rPr>
              <a:t> </a:t>
            </a:r>
            <a:r>
              <a:rPr lang="en-GB" altLang="en-US" b="1" dirty="0" smtClean="0">
                <a:latin typeface="Arial" panose="020B0604020202020204" pitchFamily="34" charset="0"/>
                <a:ea typeface="ＭＳ Ｐゴシック" panose="020B0600070205080204" pitchFamily="34" charset="-128"/>
              </a:rPr>
              <a:t>your innovative ideas and products and or services in new markets.</a:t>
            </a:r>
          </a:p>
          <a:p>
            <a:pPr eaLnBrk="1" hangingPunct="1"/>
            <a:r>
              <a:rPr lang="en-GB" altLang="en-US" b="1" dirty="0" smtClean="0">
                <a:latin typeface="Arial" panose="020B0604020202020204" pitchFamily="34" charset="0"/>
                <a:ea typeface="ＭＳ Ｐゴシック" panose="020B0600070205080204" pitchFamily="34" charset="-128"/>
              </a:rPr>
              <a:t>Help to protect and maximise your IP potential.</a:t>
            </a:r>
          </a:p>
          <a:p>
            <a:pPr eaLnBrk="1" hangingPunct="1"/>
            <a:r>
              <a:rPr lang="en-GB" altLang="en-US" b="1" dirty="0" smtClean="0">
                <a:latin typeface="Arial" panose="020B0604020202020204" pitchFamily="34" charset="0"/>
                <a:ea typeface="ＭＳ Ｐゴシック" panose="020B0600070205080204" pitchFamily="34" charset="-128"/>
              </a:rPr>
              <a:t>Does this by finding the relevant partners for your business.</a:t>
            </a:r>
          </a:p>
        </p:txBody>
      </p:sp>
    </p:spTree>
    <p:extLst>
      <p:ext uri="{BB962C8B-B14F-4D97-AF65-F5344CB8AC3E}">
        <p14:creationId xmlns:p14="http://schemas.microsoft.com/office/powerpoint/2010/main" val="2070176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ABC0EF7-A5BD-46B3-AF1C-8880022BF927}" type="slidenum">
              <a:rPr lang="fr-FR" altLang="en-US" smtClean="0"/>
              <a:pPr>
                <a:spcBef>
                  <a:spcPct val="0"/>
                </a:spcBef>
              </a:pPr>
              <a:t>12</a:t>
            </a:fld>
            <a:endParaRPr lang="fr-FR" altLang="en-US" smtClean="0"/>
          </a:p>
        </p:txBody>
      </p:sp>
      <p:sp>
        <p:nvSpPr>
          <p:cNvPr id="29699" name="Rectangle 7"/>
          <p:cNvSpPr txBox="1">
            <a:spLocks noGrp="1" noChangeArrowheads="1"/>
          </p:cNvSpPr>
          <p:nvPr/>
        </p:nvSpPr>
        <p:spPr bwMode="auto">
          <a:xfrm>
            <a:off x="3823639" y="10251579"/>
            <a:ext cx="2925257" cy="540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a:spcBef>
                <a:spcPct val="0"/>
              </a:spcBef>
            </a:pPr>
            <a:fld id="{F329EEED-C6F7-4DCC-A2FA-872EB50C3A15}" type="slidenum">
              <a:rPr lang="fr-FR" altLang="en-US">
                <a:ea typeface="Arial Unicode MS" panose="020B0604020202020204" pitchFamily="34" charset="-128"/>
                <a:cs typeface="Arial Unicode MS" panose="020B0604020202020204" pitchFamily="34" charset="-128"/>
              </a:rPr>
              <a:pPr algn="r">
                <a:spcBef>
                  <a:spcPct val="0"/>
                </a:spcBef>
              </a:pPr>
              <a:t>12</a:t>
            </a:fld>
            <a:endParaRPr lang="fr-FR" altLang="en-US">
              <a:ea typeface="Arial Unicode MS" panose="020B0604020202020204" pitchFamily="34" charset="-128"/>
              <a:cs typeface="Arial Unicode MS" panose="020B0604020202020204" pitchFamily="34" charset="-128"/>
            </a:endParaRPr>
          </a:p>
        </p:txBody>
      </p:sp>
      <p:sp>
        <p:nvSpPr>
          <p:cNvPr id="29700" name="Rectangle 2"/>
          <p:cNvSpPr>
            <a:spLocks noGrp="1" noRot="1" noChangeAspect="1" noChangeArrowheads="1" noTextEdit="1"/>
          </p:cNvSpPr>
          <p:nvPr>
            <p:ph type="sldImg"/>
          </p:nvPr>
        </p:nvSpPr>
        <p:spPr>
          <a:xfrm>
            <a:off x="677863" y="809625"/>
            <a:ext cx="5392737" cy="4046538"/>
          </a:xfrm>
          <a:ln/>
        </p:spPr>
      </p:sp>
      <p:sp>
        <p:nvSpPr>
          <p:cNvPr id="297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smtClean="0">
                <a:latin typeface="Arial" panose="020B0604020202020204" pitchFamily="34" charset="0"/>
                <a:ea typeface="ＭＳ Ｐゴシック" panose="020B0600070205080204" pitchFamily="34" charset="-128"/>
              </a:rPr>
              <a:t>This is an overview of our unique database linked up between 600 partner organisations.</a:t>
            </a:r>
          </a:p>
          <a:p>
            <a:pPr eaLnBrk="1" hangingPunct="1"/>
            <a:r>
              <a:rPr lang="en-GB" altLang="en-US" b="1" dirty="0" smtClean="0">
                <a:latin typeface="Arial" panose="020B0604020202020204" pitchFamily="34" charset="0"/>
                <a:ea typeface="ＭＳ Ｐゴシック" panose="020B0600070205080204" pitchFamily="34" charset="-128"/>
              </a:rPr>
              <a:t>Don’t</a:t>
            </a:r>
            <a:r>
              <a:rPr lang="en-GB" altLang="en-US" b="1" baseline="0" dirty="0" smtClean="0">
                <a:latin typeface="Arial" panose="020B0604020202020204" pitchFamily="34" charset="0"/>
                <a:ea typeface="ＭＳ Ｐゴシック" panose="020B0600070205080204" pitchFamily="34" charset="-128"/>
              </a:rPr>
              <a:t> miss out on these opportunities to make it work for you.</a:t>
            </a:r>
          </a:p>
          <a:p>
            <a:pPr eaLnBrk="1" hangingPunct="1"/>
            <a:r>
              <a:rPr lang="en-GB" altLang="en-US" b="1" baseline="0" dirty="0" smtClean="0">
                <a:latin typeface="Arial" panose="020B0604020202020204" pitchFamily="34" charset="0"/>
                <a:ea typeface="ＭＳ Ｐゴシック" panose="020B0600070205080204" pitchFamily="34" charset="-128"/>
              </a:rPr>
              <a:t>You can search directly on our website and data base at your own convenience.</a:t>
            </a:r>
            <a:endParaRPr lang="en-GB" altLang="en-US" b="1"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183074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ABC0EF7-A5BD-46B3-AF1C-8880022BF927}" type="slidenum">
              <a:rPr lang="fr-FR" altLang="en-US" smtClean="0"/>
              <a:pPr>
                <a:spcBef>
                  <a:spcPct val="0"/>
                </a:spcBef>
              </a:pPr>
              <a:t>13</a:t>
            </a:fld>
            <a:endParaRPr lang="fr-FR" altLang="en-US" smtClean="0"/>
          </a:p>
        </p:txBody>
      </p:sp>
      <p:sp>
        <p:nvSpPr>
          <p:cNvPr id="29699" name="Rectangle 7"/>
          <p:cNvSpPr txBox="1">
            <a:spLocks noGrp="1" noChangeArrowheads="1"/>
          </p:cNvSpPr>
          <p:nvPr/>
        </p:nvSpPr>
        <p:spPr bwMode="auto">
          <a:xfrm>
            <a:off x="3823639" y="10251579"/>
            <a:ext cx="2925257" cy="540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a:spcBef>
                <a:spcPct val="0"/>
              </a:spcBef>
            </a:pPr>
            <a:fld id="{F329EEED-C6F7-4DCC-A2FA-872EB50C3A15}" type="slidenum">
              <a:rPr lang="fr-FR" altLang="en-US">
                <a:ea typeface="Arial Unicode MS" panose="020B0604020202020204" pitchFamily="34" charset="-128"/>
                <a:cs typeface="Arial Unicode MS" panose="020B0604020202020204" pitchFamily="34" charset="-128"/>
              </a:rPr>
              <a:pPr algn="r">
                <a:spcBef>
                  <a:spcPct val="0"/>
                </a:spcBef>
              </a:pPr>
              <a:t>13</a:t>
            </a:fld>
            <a:endParaRPr lang="fr-FR" altLang="en-US">
              <a:ea typeface="Arial Unicode MS" panose="020B0604020202020204" pitchFamily="34" charset="-128"/>
              <a:cs typeface="Arial Unicode MS" panose="020B0604020202020204" pitchFamily="34" charset="-128"/>
            </a:endParaRPr>
          </a:p>
        </p:txBody>
      </p:sp>
      <p:sp>
        <p:nvSpPr>
          <p:cNvPr id="29700" name="Rectangle 2"/>
          <p:cNvSpPr>
            <a:spLocks noGrp="1" noRot="1" noChangeAspect="1" noChangeArrowheads="1" noTextEdit="1"/>
          </p:cNvSpPr>
          <p:nvPr>
            <p:ph type="sldImg"/>
          </p:nvPr>
        </p:nvSpPr>
        <p:spPr>
          <a:xfrm>
            <a:off x="677863" y="809625"/>
            <a:ext cx="5392737" cy="4046538"/>
          </a:xfrm>
          <a:ln/>
        </p:spPr>
      </p:sp>
      <p:sp>
        <p:nvSpPr>
          <p:cNvPr id="297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smtClean="0">
                <a:latin typeface="Arial" panose="020B0604020202020204" pitchFamily="34" charset="0"/>
                <a:ea typeface="ＭＳ Ｐゴシック" panose="020B0600070205080204" pitchFamily="34" charset="-128"/>
              </a:rPr>
              <a:t>Just a little more detail on the variety of business solutions for you.</a:t>
            </a:r>
          </a:p>
          <a:p>
            <a:pPr eaLnBrk="1" hangingPunct="1"/>
            <a:endParaRPr lang="en-GB" altLang="en-US" b="1" dirty="0" smtClean="0">
              <a:latin typeface="Arial" panose="020B0604020202020204" pitchFamily="34" charset="0"/>
              <a:ea typeface="ＭＳ Ｐゴシック" panose="020B0600070205080204" pitchFamily="34" charset="-128"/>
            </a:endParaRPr>
          </a:p>
          <a:p>
            <a:pPr eaLnBrk="1" hangingPunct="1"/>
            <a:r>
              <a:rPr lang="en-GB" altLang="en-US" b="1" dirty="0" smtClean="0">
                <a:latin typeface="Arial" panose="020B0604020202020204" pitchFamily="34" charset="0"/>
                <a:ea typeface="ＭＳ Ｐゴシック" panose="020B0600070205080204" pitchFamily="34" charset="-128"/>
              </a:rPr>
              <a:t>It could be (see headings above)</a:t>
            </a:r>
          </a:p>
        </p:txBody>
      </p:sp>
    </p:spTree>
    <p:extLst>
      <p:ext uri="{BB962C8B-B14F-4D97-AF65-F5344CB8AC3E}">
        <p14:creationId xmlns:p14="http://schemas.microsoft.com/office/powerpoint/2010/main" val="31955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ABC0EF7-A5BD-46B3-AF1C-8880022BF927}" type="slidenum">
              <a:rPr lang="fr-FR" altLang="en-US" smtClean="0"/>
              <a:pPr>
                <a:spcBef>
                  <a:spcPct val="0"/>
                </a:spcBef>
              </a:pPr>
              <a:t>14</a:t>
            </a:fld>
            <a:endParaRPr lang="fr-FR" altLang="en-US" smtClean="0"/>
          </a:p>
        </p:txBody>
      </p:sp>
      <p:sp>
        <p:nvSpPr>
          <p:cNvPr id="29699" name="Rectangle 7"/>
          <p:cNvSpPr txBox="1">
            <a:spLocks noGrp="1" noChangeArrowheads="1"/>
          </p:cNvSpPr>
          <p:nvPr/>
        </p:nvSpPr>
        <p:spPr bwMode="auto">
          <a:xfrm>
            <a:off x="3823639" y="10251579"/>
            <a:ext cx="2925257" cy="540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a:spcBef>
                <a:spcPct val="0"/>
              </a:spcBef>
            </a:pPr>
            <a:fld id="{F329EEED-C6F7-4DCC-A2FA-872EB50C3A15}" type="slidenum">
              <a:rPr lang="fr-FR" altLang="en-US">
                <a:ea typeface="Arial Unicode MS" panose="020B0604020202020204" pitchFamily="34" charset="-128"/>
                <a:cs typeface="Arial Unicode MS" panose="020B0604020202020204" pitchFamily="34" charset="-128"/>
              </a:rPr>
              <a:pPr algn="r">
                <a:spcBef>
                  <a:spcPct val="0"/>
                </a:spcBef>
              </a:pPr>
              <a:t>14</a:t>
            </a:fld>
            <a:endParaRPr lang="fr-FR" altLang="en-US">
              <a:ea typeface="Arial Unicode MS" panose="020B0604020202020204" pitchFamily="34" charset="-128"/>
              <a:cs typeface="Arial Unicode MS" panose="020B0604020202020204" pitchFamily="34" charset="-128"/>
            </a:endParaRPr>
          </a:p>
        </p:txBody>
      </p:sp>
      <p:sp>
        <p:nvSpPr>
          <p:cNvPr id="29700" name="Rectangle 2"/>
          <p:cNvSpPr>
            <a:spLocks noGrp="1" noRot="1" noChangeAspect="1" noChangeArrowheads="1" noTextEdit="1"/>
          </p:cNvSpPr>
          <p:nvPr>
            <p:ph type="sldImg"/>
          </p:nvPr>
        </p:nvSpPr>
        <p:spPr>
          <a:xfrm>
            <a:off x="677863" y="809625"/>
            <a:ext cx="5392737" cy="4046538"/>
          </a:xfrm>
          <a:ln/>
        </p:spPr>
      </p:sp>
      <p:sp>
        <p:nvSpPr>
          <p:cNvPr id="297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smtClean="0">
                <a:latin typeface="Arial" panose="020B0604020202020204" pitchFamily="34" charset="0"/>
                <a:ea typeface="ＭＳ Ｐゴシック" panose="020B0600070205080204" pitchFamily="34" charset="-128"/>
              </a:rPr>
              <a:t>Same again for technology partnering.</a:t>
            </a:r>
          </a:p>
          <a:p>
            <a:pPr eaLnBrk="1" hangingPunct="1"/>
            <a:r>
              <a:rPr lang="en-GB" altLang="en-US" b="1" dirty="0" smtClean="0">
                <a:latin typeface="Arial" panose="020B0604020202020204" pitchFamily="34" charset="0"/>
                <a:ea typeface="ＭＳ Ｐゴシック" panose="020B0600070205080204" pitchFamily="34" charset="-128"/>
              </a:rPr>
              <a:t>Expand</a:t>
            </a:r>
            <a:r>
              <a:rPr lang="en-GB" altLang="en-US" b="1" baseline="0" dirty="0" smtClean="0">
                <a:latin typeface="Arial" panose="020B0604020202020204" pitchFamily="34" charset="0"/>
                <a:ea typeface="ＭＳ Ｐゴシック" panose="020B0600070205080204" pitchFamily="34" charset="-128"/>
              </a:rPr>
              <a:t> on the EEN process and the importance of a comprehensive representation of your technology and expectation.</a:t>
            </a:r>
          </a:p>
          <a:p>
            <a:pPr eaLnBrk="1" hangingPunct="1"/>
            <a:r>
              <a:rPr lang="en-GB" altLang="en-US" b="1" baseline="0" dirty="0" smtClean="0">
                <a:latin typeface="Arial" panose="020B0604020202020204" pitchFamily="34" charset="0"/>
                <a:ea typeface="ＭＳ Ｐゴシック" panose="020B0600070205080204" pitchFamily="34" charset="-128"/>
              </a:rPr>
              <a:t>The profile is written in the third party, so it should be able to be comprehended by a third party, meaning that it should be descriptive and understandable.</a:t>
            </a:r>
            <a:endParaRPr lang="en-GB" altLang="en-US" b="1"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543029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ABC0EF7-A5BD-46B3-AF1C-8880022BF927}" type="slidenum">
              <a:rPr lang="fr-FR" altLang="en-US" smtClean="0"/>
              <a:pPr>
                <a:spcBef>
                  <a:spcPct val="0"/>
                </a:spcBef>
              </a:pPr>
              <a:t>15</a:t>
            </a:fld>
            <a:endParaRPr lang="fr-FR" altLang="en-US" smtClean="0"/>
          </a:p>
        </p:txBody>
      </p:sp>
      <p:sp>
        <p:nvSpPr>
          <p:cNvPr id="29699" name="Rectangle 7"/>
          <p:cNvSpPr txBox="1">
            <a:spLocks noGrp="1" noChangeArrowheads="1"/>
          </p:cNvSpPr>
          <p:nvPr/>
        </p:nvSpPr>
        <p:spPr bwMode="auto">
          <a:xfrm>
            <a:off x="3823639" y="10251579"/>
            <a:ext cx="2925257" cy="540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a:spcBef>
                <a:spcPct val="0"/>
              </a:spcBef>
            </a:pPr>
            <a:fld id="{F329EEED-C6F7-4DCC-A2FA-872EB50C3A15}" type="slidenum">
              <a:rPr lang="fr-FR" altLang="en-US">
                <a:ea typeface="Arial Unicode MS" panose="020B0604020202020204" pitchFamily="34" charset="-128"/>
                <a:cs typeface="Arial Unicode MS" panose="020B0604020202020204" pitchFamily="34" charset="-128"/>
              </a:rPr>
              <a:pPr algn="r">
                <a:spcBef>
                  <a:spcPct val="0"/>
                </a:spcBef>
              </a:pPr>
              <a:t>15</a:t>
            </a:fld>
            <a:endParaRPr lang="fr-FR" altLang="en-US">
              <a:ea typeface="Arial Unicode MS" panose="020B0604020202020204" pitchFamily="34" charset="-128"/>
              <a:cs typeface="Arial Unicode MS" panose="020B0604020202020204" pitchFamily="34" charset="-128"/>
            </a:endParaRPr>
          </a:p>
        </p:txBody>
      </p:sp>
      <p:sp>
        <p:nvSpPr>
          <p:cNvPr id="29700" name="Rectangle 2"/>
          <p:cNvSpPr>
            <a:spLocks noGrp="1" noRot="1" noChangeAspect="1" noChangeArrowheads="1" noTextEdit="1"/>
          </p:cNvSpPr>
          <p:nvPr>
            <p:ph type="sldImg"/>
          </p:nvPr>
        </p:nvSpPr>
        <p:spPr>
          <a:xfrm>
            <a:off x="677863" y="809625"/>
            <a:ext cx="5392737" cy="4046538"/>
          </a:xfrm>
          <a:ln/>
        </p:spPr>
      </p:sp>
      <p:sp>
        <p:nvSpPr>
          <p:cNvPr id="297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smtClean="0">
                <a:latin typeface="Arial" panose="020B0604020202020204" pitchFamily="34" charset="0"/>
                <a:ea typeface="ＭＳ Ｐゴシック" panose="020B0600070205080204" pitchFamily="34" charset="-128"/>
              </a:rPr>
              <a:t>Expand on</a:t>
            </a:r>
            <a:r>
              <a:rPr lang="en-GB" altLang="en-US" b="1" baseline="0" dirty="0" smtClean="0">
                <a:latin typeface="Arial" panose="020B0604020202020204" pitchFamily="34" charset="0"/>
                <a:ea typeface="ＭＳ Ｐゴシック" panose="020B0600070205080204" pitchFamily="34" charset="-128"/>
              </a:rPr>
              <a:t> above.</a:t>
            </a:r>
          </a:p>
          <a:p>
            <a:pPr eaLnBrk="1" hangingPunct="1"/>
            <a:r>
              <a:rPr lang="en-GB" altLang="en-US" b="1" baseline="0" dirty="0" smtClean="0">
                <a:latin typeface="Arial" panose="020B0604020202020204" pitchFamily="34" charset="0"/>
                <a:ea typeface="ＭＳ Ｐゴシック" panose="020B0600070205080204" pitchFamily="34" charset="-128"/>
              </a:rPr>
              <a:t>The website facilitates you to receive email alerts based on your needs as described by your keyword input (search criteria).</a:t>
            </a:r>
            <a:endParaRPr lang="en-GB" altLang="en-US" b="1"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4586671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smtClean="0"/>
              <a:t>The EEN network</a:t>
            </a:r>
            <a:r>
              <a:rPr lang="en-IE" b="1" baseline="0" dirty="0" smtClean="0"/>
              <a:t> has a further input into the H2020 (Horizon2020) programme, by facilitating coaching for innovation enhancement.</a:t>
            </a:r>
          </a:p>
          <a:p>
            <a:r>
              <a:rPr lang="en-IE" b="1" baseline="0" dirty="0" smtClean="0"/>
              <a:t>EXPAND ON THIS: Disruptive Technology with at least European if not Worldwide application. SME Instrument Phase 1 &amp; 2. Procedures etc. Phase 1 €50k award and three days coaching, Phase 2 up to €3m and twelve days coaching.</a:t>
            </a:r>
            <a:endParaRPr lang="en-IE" b="1" dirty="0"/>
          </a:p>
        </p:txBody>
      </p:sp>
      <p:sp>
        <p:nvSpPr>
          <p:cNvPr id="4" name="Slide Number Placeholder 3"/>
          <p:cNvSpPr>
            <a:spLocks noGrp="1"/>
          </p:cNvSpPr>
          <p:nvPr>
            <p:ph type="sldNum" sz="quarter" idx="10"/>
          </p:nvPr>
        </p:nvSpPr>
        <p:spPr/>
        <p:txBody>
          <a:bodyPr/>
          <a:lstStyle/>
          <a:p>
            <a:fld id="{BC75554D-0623-491F-AEB6-8BFF2AB80A29}" type="slidenum">
              <a:rPr lang="fr-FR" altLang="en-US" smtClean="0"/>
              <a:pPr/>
              <a:t>16</a:t>
            </a:fld>
            <a:endParaRPr lang="fr-FR" altLang="en-US"/>
          </a:p>
        </p:txBody>
      </p:sp>
    </p:spTree>
    <p:extLst>
      <p:ext uri="{BB962C8B-B14F-4D97-AF65-F5344CB8AC3E}">
        <p14:creationId xmlns:p14="http://schemas.microsoft.com/office/powerpoint/2010/main" val="830069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ABC0EF7-A5BD-46B3-AF1C-8880022BF927}" type="slidenum">
              <a:rPr lang="fr-FR" altLang="en-US" smtClean="0"/>
              <a:pPr>
                <a:spcBef>
                  <a:spcPct val="0"/>
                </a:spcBef>
              </a:pPr>
              <a:t>17</a:t>
            </a:fld>
            <a:endParaRPr lang="fr-FR" altLang="en-US" smtClean="0"/>
          </a:p>
        </p:txBody>
      </p:sp>
      <p:sp>
        <p:nvSpPr>
          <p:cNvPr id="29699" name="Rectangle 7"/>
          <p:cNvSpPr txBox="1">
            <a:spLocks noGrp="1" noChangeArrowheads="1"/>
          </p:cNvSpPr>
          <p:nvPr/>
        </p:nvSpPr>
        <p:spPr bwMode="auto">
          <a:xfrm>
            <a:off x="3823639" y="10251579"/>
            <a:ext cx="2925257" cy="540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a:spcBef>
                <a:spcPct val="0"/>
              </a:spcBef>
            </a:pPr>
            <a:fld id="{F329EEED-C6F7-4DCC-A2FA-872EB50C3A15}" type="slidenum">
              <a:rPr lang="fr-FR" altLang="en-US">
                <a:ea typeface="Arial Unicode MS" panose="020B0604020202020204" pitchFamily="34" charset="-128"/>
                <a:cs typeface="Arial Unicode MS" panose="020B0604020202020204" pitchFamily="34" charset="-128"/>
              </a:rPr>
              <a:pPr algn="r">
                <a:spcBef>
                  <a:spcPct val="0"/>
                </a:spcBef>
              </a:pPr>
              <a:t>17</a:t>
            </a:fld>
            <a:endParaRPr lang="fr-FR" altLang="en-US">
              <a:ea typeface="Arial Unicode MS" panose="020B0604020202020204" pitchFamily="34" charset="-128"/>
              <a:cs typeface="Arial Unicode MS" panose="020B0604020202020204" pitchFamily="34" charset="-128"/>
            </a:endParaRPr>
          </a:p>
        </p:txBody>
      </p:sp>
      <p:sp>
        <p:nvSpPr>
          <p:cNvPr id="29700" name="Rectangle 2"/>
          <p:cNvSpPr>
            <a:spLocks noGrp="1" noRot="1" noChangeAspect="1" noChangeArrowheads="1" noTextEdit="1"/>
          </p:cNvSpPr>
          <p:nvPr>
            <p:ph type="sldImg"/>
          </p:nvPr>
        </p:nvSpPr>
        <p:spPr>
          <a:xfrm>
            <a:off x="677863" y="809625"/>
            <a:ext cx="5392737" cy="4046538"/>
          </a:xfrm>
          <a:ln/>
        </p:spPr>
      </p:sp>
      <p:sp>
        <p:nvSpPr>
          <p:cNvPr id="297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smtClean="0">
                <a:latin typeface="Arial" panose="020B0604020202020204" pitchFamily="34" charset="0"/>
                <a:ea typeface="ＭＳ Ｐゴシック" panose="020B0600070205080204" pitchFamily="34" charset="-128"/>
              </a:rPr>
              <a:t>Ireland has been fairly successful to</a:t>
            </a:r>
            <a:r>
              <a:rPr lang="en-GB" altLang="en-US" b="1" baseline="0" dirty="0" smtClean="0">
                <a:latin typeface="Arial" panose="020B0604020202020204" pitchFamily="34" charset="0"/>
                <a:ea typeface="ＭＳ Ｐゴシック" panose="020B0600070205080204" pitchFamily="34" charset="-128"/>
              </a:rPr>
              <a:t> date with 40 SME’s receiving funding.</a:t>
            </a:r>
          </a:p>
          <a:p>
            <a:pPr eaLnBrk="1" hangingPunct="1"/>
            <a:r>
              <a:rPr lang="en-GB" altLang="en-US" b="1" baseline="0" dirty="0" smtClean="0">
                <a:latin typeface="Arial" panose="020B0604020202020204" pitchFamily="34" charset="0"/>
                <a:ea typeface="ＭＳ Ｐゴシック" panose="020B0600070205080204" pitchFamily="34" charset="-128"/>
              </a:rPr>
              <a:t>11 of these have been successful in gaining phase two funding.</a:t>
            </a:r>
          </a:p>
          <a:p>
            <a:pPr eaLnBrk="1" hangingPunct="1"/>
            <a:r>
              <a:rPr lang="en-GB" altLang="en-US" b="1" baseline="0" dirty="0" smtClean="0">
                <a:latin typeface="Arial" panose="020B0604020202020204" pitchFamily="34" charset="0"/>
                <a:ea typeface="ＭＳ Ｐゴシック" panose="020B0600070205080204" pitchFamily="34" charset="-128"/>
              </a:rPr>
              <a:t>Some of the successful companies in phase one have not applied for phase two.</a:t>
            </a:r>
          </a:p>
          <a:p>
            <a:pPr eaLnBrk="1" hangingPunct="1"/>
            <a:r>
              <a:rPr lang="en-GB" altLang="en-US" b="1" baseline="0" dirty="0" smtClean="0">
                <a:latin typeface="Arial" panose="020B0604020202020204" pitchFamily="34" charset="0"/>
                <a:ea typeface="ＭＳ Ｐゴシック" panose="020B0600070205080204" pitchFamily="34" charset="-128"/>
              </a:rPr>
              <a:t>Pro-rata one of the highest in Europe.</a:t>
            </a:r>
            <a:endParaRPr lang="en-GB" altLang="en-US" b="1"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999730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smtClean="0"/>
              <a:t>This is a</a:t>
            </a:r>
            <a:r>
              <a:rPr lang="en-IE" b="1" baseline="0" dirty="0" smtClean="0"/>
              <a:t> screenshot of our website and we invite you to connect to it to find out what supports are available to you.</a:t>
            </a:r>
          </a:p>
          <a:p>
            <a:r>
              <a:rPr lang="en-IE" b="1" baseline="0" dirty="0" smtClean="0"/>
              <a:t>Play around with it and see what is in it for you.</a:t>
            </a:r>
            <a:endParaRPr lang="en-IE" b="1" dirty="0"/>
          </a:p>
        </p:txBody>
      </p:sp>
      <p:sp>
        <p:nvSpPr>
          <p:cNvPr id="4" name="Slide Number Placeholder 3"/>
          <p:cNvSpPr>
            <a:spLocks noGrp="1"/>
          </p:cNvSpPr>
          <p:nvPr>
            <p:ph type="sldNum" sz="quarter" idx="10"/>
          </p:nvPr>
        </p:nvSpPr>
        <p:spPr/>
        <p:txBody>
          <a:bodyPr/>
          <a:lstStyle/>
          <a:p>
            <a:fld id="{BC75554D-0623-491F-AEB6-8BFF2AB80A29}" type="slidenum">
              <a:rPr lang="fr-FR" altLang="en-US" smtClean="0"/>
              <a:pPr/>
              <a:t>18</a:t>
            </a:fld>
            <a:endParaRPr lang="fr-FR" altLang="en-US"/>
          </a:p>
        </p:txBody>
      </p:sp>
    </p:spTree>
    <p:extLst>
      <p:ext uri="{BB962C8B-B14F-4D97-AF65-F5344CB8AC3E}">
        <p14:creationId xmlns:p14="http://schemas.microsoft.com/office/powerpoint/2010/main" val="39465273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ABC0EF7-A5BD-46B3-AF1C-8880022BF927}" type="slidenum">
              <a:rPr lang="fr-FR" altLang="en-US" smtClean="0"/>
              <a:pPr>
                <a:spcBef>
                  <a:spcPct val="0"/>
                </a:spcBef>
              </a:pPr>
              <a:t>19</a:t>
            </a:fld>
            <a:endParaRPr lang="fr-FR" altLang="en-US" smtClean="0"/>
          </a:p>
        </p:txBody>
      </p:sp>
      <p:sp>
        <p:nvSpPr>
          <p:cNvPr id="29699" name="Rectangle 7"/>
          <p:cNvSpPr txBox="1">
            <a:spLocks noGrp="1" noChangeArrowheads="1"/>
          </p:cNvSpPr>
          <p:nvPr/>
        </p:nvSpPr>
        <p:spPr bwMode="auto">
          <a:xfrm>
            <a:off x="3823639" y="10251579"/>
            <a:ext cx="2925257" cy="540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a:spcBef>
                <a:spcPct val="0"/>
              </a:spcBef>
            </a:pPr>
            <a:fld id="{F329EEED-C6F7-4DCC-A2FA-872EB50C3A15}" type="slidenum">
              <a:rPr lang="fr-FR" altLang="en-US">
                <a:ea typeface="Arial Unicode MS" panose="020B0604020202020204" pitchFamily="34" charset="-128"/>
                <a:cs typeface="Arial Unicode MS" panose="020B0604020202020204" pitchFamily="34" charset="-128"/>
              </a:rPr>
              <a:pPr algn="r">
                <a:spcBef>
                  <a:spcPct val="0"/>
                </a:spcBef>
              </a:pPr>
              <a:t>19</a:t>
            </a:fld>
            <a:endParaRPr lang="fr-FR" altLang="en-US">
              <a:ea typeface="Arial Unicode MS" panose="020B0604020202020204" pitchFamily="34" charset="-128"/>
              <a:cs typeface="Arial Unicode MS" panose="020B0604020202020204" pitchFamily="34" charset="-128"/>
            </a:endParaRPr>
          </a:p>
        </p:txBody>
      </p:sp>
      <p:sp>
        <p:nvSpPr>
          <p:cNvPr id="29700" name="Rectangle 2"/>
          <p:cNvSpPr>
            <a:spLocks noGrp="1" noRot="1" noChangeAspect="1" noChangeArrowheads="1" noTextEdit="1"/>
          </p:cNvSpPr>
          <p:nvPr>
            <p:ph type="sldImg"/>
          </p:nvPr>
        </p:nvSpPr>
        <p:spPr>
          <a:xfrm>
            <a:off x="677863" y="809625"/>
            <a:ext cx="5392737" cy="4046538"/>
          </a:xfrm>
          <a:ln/>
        </p:spPr>
      </p:sp>
      <p:sp>
        <p:nvSpPr>
          <p:cNvPr id="297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IE" altLang="en-US" b="1" dirty="0" smtClean="0">
                <a:latin typeface="Arial" panose="020B0604020202020204" pitchFamily="34" charset="0"/>
                <a:ea typeface="ＭＳ Ｐゴシック" panose="020B0600070205080204" pitchFamily="34" charset="-128"/>
              </a:rPr>
              <a:t>To Date:</a:t>
            </a:r>
          </a:p>
          <a:p>
            <a:pPr eaLnBrk="1" hangingPunct="1"/>
            <a:r>
              <a:rPr lang="en-IE" altLang="en-US" b="1" dirty="0" smtClean="0">
                <a:latin typeface="Arial" panose="020B0604020202020204" pitchFamily="34" charset="0"/>
                <a:ea typeface="ＭＳ Ｐゴシック" panose="020B0600070205080204" pitchFamily="34" charset="-128"/>
              </a:rPr>
              <a:t>The Network provided support to more than 2.6 million SMEs. </a:t>
            </a:r>
          </a:p>
          <a:p>
            <a:pPr eaLnBrk="1" hangingPunct="1"/>
            <a:r>
              <a:rPr lang="en-IE" altLang="en-US" b="1" dirty="0" smtClean="0">
                <a:latin typeface="Arial" panose="020B0604020202020204" pitchFamily="34" charset="0"/>
                <a:ea typeface="ＭＳ Ｐゴシック" panose="020B0600070205080204" pitchFamily="34" charset="-128"/>
              </a:rPr>
              <a:t>The Network has proved itself to be a gateway to international partnerships. </a:t>
            </a:r>
          </a:p>
          <a:p>
            <a:pPr eaLnBrk="1" hangingPunct="1"/>
            <a:r>
              <a:rPr lang="en-IE" altLang="en-US" b="1" dirty="0" smtClean="0">
                <a:latin typeface="Arial" panose="020B0604020202020204" pitchFamily="34" charset="0"/>
                <a:ea typeface="ＭＳ Ｐゴシック" panose="020B0600070205080204" pitchFamily="34" charset="-128"/>
              </a:rPr>
              <a:t>More than 1.7 million SMEs attended our events, To learn, To network and To do business.</a:t>
            </a:r>
          </a:p>
          <a:p>
            <a:pPr eaLnBrk="1" hangingPunct="1"/>
            <a:endParaRPr lang="en-IE"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934307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7863" y="809625"/>
            <a:ext cx="5392737" cy="4046538"/>
          </a:xfrm>
        </p:spPr>
      </p:sp>
      <p:sp>
        <p:nvSpPr>
          <p:cNvPr id="3" name="Notes Placeholder 2"/>
          <p:cNvSpPr>
            <a:spLocks noGrp="1"/>
          </p:cNvSpPr>
          <p:nvPr>
            <p:ph type="body" idx="1"/>
          </p:nvPr>
        </p:nvSpPr>
        <p:spPr/>
        <p:txBody>
          <a:bodyPr/>
          <a:lstStyle/>
          <a:p>
            <a:r>
              <a:rPr lang="en-US" b="1" dirty="0" smtClean="0">
                <a:solidFill>
                  <a:schemeClr val="accent2"/>
                </a:solidFill>
              </a:rPr>
              <a:t>OVERVIEW: Read headings and expand.</a:t>
            </a:r>
          </a:p>
          <a:p>
            <a:r>
              <a:rPr lang="en-US" b="1" dirty="0" smtClean="0"/>
              <a:t>SMEs</a:t>
            </a:r>
            <a:r>
              <a:rPr lang="en-US" b="1" baseline="0" dirty="0" smtClean="0"/>
              <a:t> in this instance can also mean an inventor. BUT the invention would need to be protected by something like a product or process patent, a design patent or copyright, whichever was relevant in an individual case.</a:t>
            </a:r>
            <a:endParaRPr lang="en-US" b="1" dirty="0"/>
          </a:p>
        </p:txBody>
      </p:sp>
      <p:sp>
        <p:nvSpPr>
          <p:cNvPr id="4" name="Slide Number Placeholder 3"/>
          <p:cNvSpPr>
            <a:spLocks noGrp="1"/>
          </p:cNvSpPr>
          <p:nvPr>
            <p:ph type="sldNum" sz="quarter" idx="10"/>
          </p:nvPr>
        </p:nvSpPr>
        <p:spPr/>
        <p:txBody>
          <a:bodyPr/>
          <a:lstStyle/>
          <a:p>
            <a:pPr>
              <a:defRPr/>
            </a:pPr>
            <a:fld id="{818844EC-EB38-4372-A069-EC5E5649B859}" type="slidenum">
              <a:rPr lang="fr-FR" altLang="en-US" smtClean="0"/>
              <a:pPr>
                <a:defRPr/>
              </a:pPr>
              <a:t>2</a:t>
            </a:fld>
            <a:endParaRPr lang="fr-FR" altLang="en-US"/>
          </a:p>
        </p:txBody>
      </p:sp>
    </p:spTree>
    <p:extLst>
      <p:ext uri="{BB962C8B-B14F-4D97-AF65-F5344CB8AC3E}">
        <p14:creationId xmlns:p14="http://schemas.microsoft.com/office/powerpoint/2010/main" val="8715653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400" b="1" dirty="0" smtClean="0"/>
              <a:t>ALSO:</a:t>
            </a:r>
            <a:r>
              <a:rPr lang="en-IE" sz="1400" b="1" baseline="0" dirty="0" smtClean="0"/>
              <a:t> When you consider R&amp;D, think also of Technology Transfer.</a:t>
            </a:r>
          </a:p>
          <a:p>
            <a:r>
              <a:rPr lang="en-IE" sz="1400" b="1" baseline="0" dirty="0" smtClean="0"/>
              <a:t>They are both the two sides of the same coin and can compliment each other.</a:t>
            </a:r>
          </a:p>
          <a:p>
            <a:r>
              <a:rPr lang="en-IE" sz="1400" b="1" baseline="0" dirty="0" smtClean="0"/>
              <a:t>Also search to see if you are infringing someone’s patent.</a:t>
            </a:r>
            <a:endParaRPr lang="en-IE" sz="1400" b="1" dirty="0"/>
          </a:p>
        </p:txBody>
      </p:sp>
      <p:sp>
        <p:nvSpPr>
          <p:cNvPr id="4" name="Slide Number Placeholder 3"/>
          <p:cNvSpPr>
            <a:spLocks noGrp="1"/>
          </p:cNvSpPr>
          <p:nvPr>
            <p:ph type="sldNum" sz="quarter" idx="10"/>
          </p:nvPr>
        </p:nvSpPr>
        <p:spPr/>
        <p:txBody>
          <a:bodyPr/>
          <a:lstStyle/>
          <a:p>
            <a:fld id="{BC75554D-0623-491F-AEB6-8BFF2AB80A29}" type="slidenum">
              <a:rPr lang="fr-FR" altLang="en-US" smtClean="0"/>
              <a:pPr/>
              <a:t>20</a:t>
            </a:fld>
            <a:endParaRPr lang="fr-FR" altLang="en-US"/>
          </a:p>
        </p:txBody>
      </p:sp>
    </p:spTree>
    <p:extLst>
      <p:ext uri="{BB962C8B-B14F-4D97-AF65-F5344CB8AC3E}">
        <p14:creationId xmlns:p14="http://schemas.microsoft.com/office/powerpoint/2010/main" val="35048446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ABC0EF7-A5BD-46B3-AF1C-8880022BF927}" type="slidenum">
              <a:rPr lang="fr-FR" altLang="en-US" smtClean="0"/>
              <a:pPr>
                <a:spcBef>
                  <a:spcPct val="0"/>
                </a:spcBef>
              </a:pPr>
              <a:t>21</a:t>
            </a:fld>
            <a:endParaRPr lang="fr-FR" altLang="en-US" smtClean="0"/>
          </a:p>
        </p:txBody>
      </p:sp>
      <p:sp>
        <p:nvSpPr>
          <p:cNvPr id="29699" name="Rectangle 7"/>
          <p:cNvSpPr txBox="1">
            <a:spLocks noGrp="1" noChangeArrowheads="1"/>
          </p:cNvSpPr>
          <p:nvPr/>
        </p:nvSpPr>
        <p:spPr bwMode="auto">
          <a:xfrm>
            <a:off x="3823639" y="10251579"/>
            <a:ext cx="2925257" cy="540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a:spcBef>
                <a:spcPct val="0"/>
              </a:spcBef>
            </a:pPr>
            <a:fld id="{F329EEED-C6F7-4DCC-A2FA-872EB50C3A15}" type="slidenum">
              <a:rPr lang="fr-FR" altLang="en-US">
                <a:ea typeface="Arial Unicode MS" panose="020B0604020202020204" pitchFamily="34" charset="-128"/>
                <a:cs typeface="Arial Unicode MS" panose="020B0604020202020204" pitchFamily="34" charset="-128"/>
              </a:rPr>
              <a:pPr algn="r">
                <a:spcBef>
                  <a:spcPct val="0"/>
                </a:spcBef>
              </a:pPr>
              <a:t>21</a:t>
            </a:fld>
            <a:endParaRPr lang="fr-FR" altLang="en-US">
              <a:ea typeface="Arial Unicode MS" panose="020B0604020202020204" pitchFamily="34" charset="-128"/>
              <a:cs typeface="Arial Unicode MS" panose="020B0604020202020204" pitchFamily="34" charset="-128"/>
            </a:endParaRPr>
          </a:p>
        </p:txBody>
      </p:sp>
      <p:sp>
        <p:nvSpPr>
          <p:cNvPr id="29700" name="Rectangle 2"/>
          <p:cNvSpPr>
            <a:spLocks noGrp="1" noRot="1" noChangeAspect="1" noChangeArrowheads="1" noTextEdit="1"/>
          </p:cNvSpPr>
          <p:nvPr>
            <p:ph type="sldImg"/>
          </p:nvPr>
        </p:nvSpPr>
        <p:spPr>
          <a:xfrm>
            <a:off x="677863" y="809625"/>
            <a:ext cx="5392737" cy="4046538"/>
          </a:xfrm>
          <a:ln/>
        </p:spPr>
      </p:sp>
      <p:sp>
        <p:nvSpPr>
          <p:cNvPr id="297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1877088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smtClean="0"/>
              <a:t>Contact details of your nearest Local Enterprise Office can</a:t>
            </a:r>
            <a:r>
              <a:rPr lang="en-IE" b="1" baseline="0" dirty="0" smtClean="0"/>
              <a:t> be found on the EEN website.</a:t>
            </a:r>
          </a:p>
          <a:p>
            <a:endParaRPr lang="en-IE" dirty="0"/>
          </a:p>
        </p:txBody>
      </p:sp>
      <p:sp>
        <p:nvSpPr>
          <p:cNvPr id="4" name="Slide Number Placeholder 3"/>
          <p:cNvSpPr>
            <a:spLocks noGrp="1"/>
          </p:cNvSpPr>
          <p:nvPr>
            <p:ph type="sldNum" sz="quarter" idx="10"/>
          </p:nvPr>
        </p:nvSpPr>
        <p:spPr/>
        <p:txBody>
          <a:bodyPr/>
          <a:lstStyle/>
          <a:p>
            <a:fld id="{BC75554D-0623-491F-AEB6-8BFF2AB80A29}" type="slidenum">
              <a:rPr lang="fr-FR" altLang="en-US" smtClean="0"/>
              <a:pPr/>
              <a:t>22</a:t>
            </a:fld>
            <a:endParaRPr lang="fr-FR" altLang="en-US"/>
          </a:p>
        </p:txBody>
      </p:sp>
    </p:spTree>
    <p:extLst>
      <p:ext uri="{BB962C8B-B14F-4D97-AF65-F5344CB8AC3E}">
        <p14:creationId xmlns:p14="http://schemas.microsoft.com/office/powerpoint/2010/main" val="3803858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txBox="1">
            <a:spLocks noGrp="1" noChangeArrowheads="1"/>
          </p:cNvSpPr>
          <p:nvPr/>
        </p:nvSpPr>
        <p:spPr bwMode="auto">
          <a:xfrm>
            <a:off x="3857571" y="9443322"/>
            <a:ext cx="2951217" cy="497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77" tIns="45789" rIns="91577" bIns="45789" anchor="b"/>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a:spcBef>
                <a:spcPct val="0"/>
              </a:spcBef>
            </a:pPr>
            <a:fld id="{188782E5-F3FA-42D6-83BF-DA82304349C6}" type="slidenum">
              <a:rPr lang="fr-FR" altLang="en-US"/>
              <a:pPr algn="r">
                <a:spcBef>
                  <a:spcPct val="0"/>
                </a:spcBef>
              </a:pPr>
              <a:t>3</a:t>
            </a:fld>
            <a:endParaRPr lang="fr-FR" altLang="en-US"/>
          </a:p>
        </p:txBody>
      </p:sp>
      <p:sp>
        <p:nvSpPr>
          <p:cNvPr id="9219" name="Rectangle 2"/>
          <p:cNvSpPr>
            <a:spLocks noGrp="1" noRot="1" noChangeAspect="1" noChangeArrowheads="1" noTextEdit="1"/>
          </p:cNvSpPr>
          <p:nvPr>
            <p:ph type="sldImg"/>
          </p:nvPr>
        </p:nvSpPr>
        <p:spPr>
          <a:xfrm>
            <a:off x="919163" y="744538"/>
            <a:ext cx="4973637" cy="3729037"/>
          </a:xfrm>
          <a:ln/>
        </p:spPr>
      </p:sp>
      <p:sp>
        <p:nvSpPr>
          <p:cNvPr id="9220" name="Rectangle 3"/>
          <p:cNvSpPr>
            <a:spLocks noGrp="1" noChangeArrowheads="1"/>
          </p:cNvSpPr>
          <p:nvPr>
            <p:ph type="body" idx="1"/>
          </p:nvPr>
        </p:nvSpPr>
        <p:spPr>
          <a:xfrm>
            <a:off x="907945" y="4723252"/>
            <a:ext cx="4992899" cy="44736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z="1800" b="1" dirty="0" smtClean="0">
                <a:latin typeface="Arial" panose="020B0604020202020204" pitchFamily="34" charset="0"/>
                <a:ea typeface="ＭＳ Ｐゴシック" panose="020B0600070205080204" pitchFamily="34" charset="-128"/>
              </a:rPr>
              <a:t>There is so much coming at you that it can be quite confusing.</a:t>
            </a:r>
          </a:p>
          <a:p>
            <a:pPr eaLnBrk="1" hangingPunct="1"/>
            <a:r>
              <a:rPr lang="en-GB" altLang="en-US" sz="1800" b="1" dirty="0" smtClean="0">
                <a:latin typeface="Arial" panose="020B0604020202020204" pitchFamily="34" charset="0"/>
                <a:ea typeface="ＭＳ Ｐゴシック" panose="020B0600070205080204" pitchFamily="34" charset="-128"/>
              </a:rPr>
              <a:t>So</a:t>
            </a:r>
            <a:r>
              <a:rPr lang="en-GB" altLang="en-US" sz="1800" b="1" baseline="0" dirty="0" smtClean="0">
                <a:latin typeface="Arial" panose="020B0604020202020204" pitchFamily="34" charset="0"/>
                <a:ea typeface="ＭＳ Ｐゴシック" panose="020B0600070205080204" pitchFamily="34" charset="-128"/>
              </a:rPr>
              <a:t> we will now try to assist you in navigating the right support for you.</a:t>
            </a:r>
          </a:p>
          <a:p>
            <a:pPr eaLnBrk="1" hangingPunct="1"/>
            <a:r>
              <a:rPr lang="en-GB" altLang="en-US" sz="1800" b="1" baseline="0" dirty="0" smtClean="0">
                <a:latin typeface="Arial" panose="020B0604020202020204" pitchFamily="34" charset="0"/>
                <a:ea typeface="ＭＳ Ｐゴシック" panose="020B0600070205080204" pitchFamily="34" charset="-128"/>
              </a:rPr>
              <a:t>Otherwise the men in white coats could be coming for you.</a:t>
            </a:r>
          </a:p>
          <a:p>
            <a:pPr eaLnBrk="1" hangingPunct="1"/>
            <a:endParaRPr lang="en-GB" altLang="en-US" sz="1800" dirty="0" smtClean="0">
              <a:latin typeface="Arial" panose="020B0604020202020204" pitchFamily="34" charset="0"/>
              <a:ea typeface="ＭＳ Ｐゴシック" panose="020B0600070205080204" pitchFamily="34" charset="-128"/>
            </a:endParaRPr>
          </a:p>
          <a:p>
            <a:pPr eaLnBrk="1" hangingPunct="1"/>
            <a:endParaRPr lang="en-GB" altLang="en-US" sz="1800" dirty="0" smtClean="0">
              <a:latin typeface="Arial" panose="020B0604020202020204" pitchFamily="34" charset="0"/>
              <a:ea typeface="ＭＳ Ｐゴシック" panose="020B0600070205080204" pitchFamily="34" charset="-128"/>
            </a:endParaRPr>
          </a:p>
          <a:p>
            <a:pPr eaLnBrk="1" hangingPunct="1"/>
            <a:r>
              <a:rPr lang="en-GB" altLang="en-US" sz="1800" dirty="0" smtClean="0">
                <a:latin typeface="Arial" panose="020B0604020202020204" pitchFamily="34" charset="0"/>
                <a:ea typeface="ＭＳ Ｐゴシック" panose="020B0600070205080204" pitchFamily="34" charset="-128"/>
              </a:rPr>
              <a:t>But </a:t>
            </a:r>
            <a:r>
              <a:rPr lang="en-GB" altLang="en-US" sz="1800" dirty="0">
                <a:latin typeface="Arial" panose="020B0604020202020204" pitchFamily="34" charset="0"/>
                <a:ea typeface="ＭＳ Ｐゴシック" panose="020B0600070205080204" pitchFamily="34" charset="-128"/>
              </a:rPr>
              <a:t>it’s not easy to take advantage of these </a:t>
            </a:r>
            <a:r>
              <a:rPr lang="en-GB" altLang="en-US" sz="1800" dirty="0" smtClean="0">
                <a:latin typeface="Arial" panose="020B0604020202020204" pitchFamily="34" charset="0"/>
                <a:ea typeface="ＭＳ Ｐゴシック" panose="020B0600070205080204" pitchFamily="34" charset="-128"/>
              </a:rPr>
              <a:t>opportunities</a:t>
            </a:r>
            <a:r>
              <a:rPr lang="en-GB" altLang="en-US" sz="1800" dirty="0">
                <a:latin typeface="Arial" panose="020B0604020202020204" pitchFamily="34" charset="0"/>
                <a:ea typeface="ＭＳ Ｐゴシック" panose="020B0600070205080204" pitchFamily="34" charset="-128"/>
              </a:rPr>
              <a:t>. There are many obstacles.</a:t>
            </a:r>
          </a:p>
          <a:p>
            <a:pPr eaLnBrk="1" hangingPunct="1"/>
            <a:r>
              <a:rPr lang="en-GB" altLang="en-US" sz="1800" dirty="0">
                <a:latin typeface="Arial" panose="020B0604020202020204" pitchFamily="34" charset="0"/>
                <a:ea typeface="ＭＳ Ｐゴシック" panose="020B0600070205080204" pitchFamily="34" charset="-128"/>
              </a:rPr>
              <a:t>It’s not easy for small companies to:</a:t>
            </a:r>
          </a:p>
          <a:p>
            <a:pPr eaLnBrk="1" hangingPunct="1">
              <a:buFontTx/>
              <a:buChar char="•"/>
            </a:pPr>
            <a:r>
              <a:rPr lang="en-GB" altLang="en-US" sz="1800" dirty="0">
                <a:latin typeface="Arial" panose="020B0604020202020204" pitchFamily="34" charset="0"/>
                <a:ea typeface="ＭＳ Ｐゴシック" panose="020B0600070205080204" pitchFamily="34" charset="-128"/>
              </a:rPr>
              <a:t> navigate the maze of European and national legislation…. </a:t>
            </a:r>
          </a:p>
          <a:p>
            <a:pPr eaLnBrk="1" hangingPunct="1">
              <a:buFontTx/>
              <a:buChar char="•"/>
            </a:pPr>
            <a:r>
              <a:rPr lang="en-GB" altLang="en-US" sz="1800" dirty="0">
                <a:latin typeface="Arial" panose="020B0604020202020204" pitchFamily="34" charset="0"/>
                <a:ea typeface="ＭＳ Ｐゴシック" panose="020B0600070205080204" pitchFamily="34" charset="-128"/>
              </a:rPr>
              <a:t> overcome language barriers to find new markets and partners abroad</a:t>
            </a:r>
          </a:p>
          <a:p>
            <a:pPr eaLnBrk="1" hangingPunct="1">
              <a:buFontTx/>
              <a:buChar char="•"/>
            </a:pPr>
            <a:r>
              <a:rPr lang="en-GB" altLang="en-US" sz="1800" dirty="0">
                <a:latin typeface="Arial" panose="020B0604020202020204" pitchFamily="34" charset="0"/>
                <a:ea typeface="ＭＳ Ｐゴシック" panose="020B0600070205080204" pitchFamily="34" charset="-128"/>
              </a:rPr>
              <a:t> recognise the innovation potential in their businesses and profit from their ideas</a:t>
            </a:r>
          </a:p>
          <a:p>
            <a:pPr eaLnBrk="1" hangingPunct="1">
              <a:buFontTx/>
              <a:buChar char="•"/>
            </a:pPr>
            <a:r>
              <a:rPr lang="en-GB" altLang="en-US" sz="1800" dirty="0">
                <a:latin typeface="Arial" panose="020B0604020202020204" pitchFamily="34" charset="0"/>
                <a:ea typeface="ＭＳ Ｐゴシック" panose="020B0600070205080204" pitchFamily="34" charset="-128"/>
              </a:rPr>
              <a:t> be able to find and secure European financing, grants and funding</a:t>
            </a:r>
          </a:p>
          <a:p>
            <a:pPr eaLnBrk="1" hangingPunct="1">
              <a:buFontTx/>
              <a:buChar char="•"/>
            </a:pPr>
            <a:endParaRPr lang="en-GB" altLang="en-US" sz="1800" dirty="0">
              <a:latin typeface="Arial" panose="020B0604020202020204" pitchFamily="34" charset="0"/>
              <a:ea typeface="ＭＳ Ｐゴシック" panose="020B0600070205080204" pitchFamily="34" charset="-128"/>
            </a:endParaRPr>
          </a:p>
          <a:p>
            <a:pPr eaLnBrk="1" hangingPunct="1"/>
            <a:r>
              <a:rPr lang="en-GB" altLang="en-US" sz="1800" dirty="0">
                <a:latin typeface="Arial" panose="020B0604020202020204" pitchFamily="34" charset="0"/>
                <a:ea typeface="ＭＳ Ｐゴシック" panose="020B0600070205080204" pitchFamily="34" charset="-128"/>
              </a:rPr>
              <a:t>Where can they turn? </a:t>
            </a:r>
          </a:p>
        </p:txBody>
      </p:sp>
    </p:spTree>
    <p:extLst>
      <p:ext uri="{BB962C8B-B14F-4D97-AF65-F5344CB8AC3E}">
        <p14:creationId xmlns:p14="http://schemas.microsoft.com/office/powerpoint/2010/main" val="3729018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txBox="1">
            <a:spLocks noGrp="1" noChangeArrowheads="1"/>
          </p:cNvSpPr>
          <p:nvPr/>
        </p:nvSpPr>
        <p:spPr bwMode="auto">
          <a:xfrm>
            <a:off x="3857571" y="9443322"/>
            <a:ext cx="2951217" cy="497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77" tIns="45789" rIns="91577" bIns="45789" anchor="b"/>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a:spcBef>
                <a:spcPct val="0"/>
              </a:spcBef>
            </a:pPr>
            <a:fld id="{8ADBC73B-34C8-49B3-9AAE-96AFAF8FABD0}" type="slidenum">
              <a:rPr lang="fr-FR" altLang="en-US"/>
              <a:pPr algn="r">
                <a:spcBef>
                  <a:spcPct val="0"/>
                </a:spcBef>
              </a:pPr>
              <a:t>4</a:t>
            </a:fld>
            <a:endParaRPr lang="fr-FR" altLang="en-US"/>
          </a:p>
        </p:txBody>
      </p:sp>
      <p:sp>
        <p:nvSpPr>
          <p:cNvPr id="11267" name="Rectangle 2"/>
          <p:cNvSpPr>
            <a:spLocks noGrp="1" noRot="1" noChangeAspect="1" noChangeArrowheads="1" noTextEdit="1"/>
          </p:cNvSpPr>
          <p:nvPr>
            <p:ph type="sldImg"/>
          </p:nvPr>
        </p:nvSpPr>
        <p:spPr>
          <a:xfrm>
            <a:off x="919163" y="744538"/>
            <a:ext cx="4973637" cy="3729037"/>
          </a:xfrm>
          <a:ln/>
        </p:spPr>
      </p:sp>
      <p:sp>
        <p:nvSpPr>
          <p:cNvPr id="11268" name="Rectangle 3"/>
          <p:cNvSpPr>
            <a:spLocks noGrp="1" noChangeArrowheads="1"/>
          </p:cNvSpPr>
          <p:nvPr>
            <p:ph type="body" idx="1"/>
          </p:nvPr>
        </p:nvSpPr>
        <p:spPr>
          <a:xfrm>
            <a:off x="907945" y="4723252"/>
            <a:ext cx="4992899" cy="44736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smtClean="0">
                <a:latin typeface="Arial" panose="020B0604020202020204" pitchFamily="34" charset="0"/>
                <a:ea typeface="ＭＳ Ｐゴシック" panose="020B0600070205080204" pitchFamily="34" charset="-128"/>
              </a:rPr>
              <a:t>These are some of the typical questions/issues that you have to deal with in your own day to day business decisions.</a:t>
            </a:r>
          </a:p>
          <a:p>
            <a:pPr eaLnBrk="1" hangingPunct="1"/>
            <a:r>
              <a:rPr lang="en-GB" altLang="en-US" b="1" dirty="0" smtClean="0">
                <a:latin typeface="Arial" panose="020B0604020202020204" pitchFamily="34" charset="0"/>
                <a:ea typeface="ＭＳ Ｐゴシック" panose="020B0600070205080204" pitchFamily="34" charset="-128"/>
              </a:rPr>
              <a:t>Which markets / Business partners / IP Protection / EU Law.</a:t>
            </a:r>
          </a:p>
          <a:p>
            <a:pPr eaLnBrk="1" hangingPunct="1"/>
            <a:r>
              <a:rPr lang="en-GB" altLang="en-US" b="1" dirty="0" smtClean="0">
                <a:latin typeface="Arial" panose="020B0604020202020204" pitchFamily="34" charset="0"/>
                <a:ea typeface="ＭＳ Ｐゴシック" panose="020B0600070205080204" pitchFamily="34" charset="-128"/>
              </a:rPr>
              <a:t>We will cover them as we go further into the presentation.</a:t>
            </a:r>
          </a:p>
          <a:p>
            <a:pPr eaLnBrk="1" hangingPunct="1"/>
            <a:endParaRPr lang="en-GB" altLang="en-US" dirty="0" smtClean="0">
              <a:latin typeface="Arial" panose="020B0604020202020204" pitchFamily="34" charset="0"/>
              <a:ea typeface="ＭＳ Ｐゴシック" panose="020B0600070205080204" pitchFamily="34" charset="-128"/>
            </a:endParaRPr>
          </a:p>
          <a:p>
            <a:pPr eaLnBrk="1" hangingPunct="1"/>
            <a:endParaRPr lang="en-GB" altLang="en-US" dirty="0" smtClean="0">
              <a:latin typeface="Arial" panose="020B0604020202020204" pitchFamily="34" charset="0"/>
              <a:ea typeface="ＭＳ Ｐゴシック" panose="020B0600070205080204" pitchFamily="34" charset="-128"/>
            </a:endParaRPr>
          </a:p>
          <a:p>
            <a:pPr eaLnBrk="1" hangingPunct="1"/>
            <a:r>
              <a:rPr lang="en-GB" altLang="en-US" dirty="0" smtClean="0">
                <a:latin typeface="Arial" panose="020B0604020202020204" pitchFamily="34" charset="0"/>
                <a:ea typeface="ＭＳ Ｐゴシック" panose="020B0600070205080204" pitchFamily="34" charset="-128"/>
              </a:rPr>
              <a:t>We help with questions like these every day!</a:t>
            </a:r>
          </a:p>
          <a:p>
            <a:pPr eaLnBrk="1" hangingPunct="1"/>
            <a:endParaRPr lang="en-GB" altLang="en-US" dirty="0" smtClean="0">
              <a:latin typeface="Arial" panose="020B0604020202020204" pitchFamily="34" charset="0"/>
              <a:ea typeface="ＭＳ Ｐゴシック" panose="020B0600070205080204" pitchFamily="34" charset="-128"/>
            </a:endParaRPr>
          </a:p>
          <a:p>
            <a:pPr eaLnBrk="1" hangingPunct="1"/>
            <a:r>
              <a:rPr lang="en-GB" altLang="en-US" dirty="0" smtClean="0">
                <a:latin typeface="Arial" panose="020B0604020202020204" pitchFamily="34" charset="0"/>
                <a:ea typeface="ＭＳ Ｐゴシック" panose="020B0600070205080204" pitchFamily="34" charset="-128"/>
              </a:rPr>
              <a:t>The Network provides information on EU legislation and funding, helps companies find business partners, especially in other countries, and offers advice on how to develop an innovative idea. The Network can also help to maximise your chances of success when you’re tendering for EU contracts or funding. </a:t>
            </a:r>
          </a:p>
          <a:p>
            <a:pPr eaLnBrk="1" hangingPunct="1"/>
            <a:endParaRPr lang="en-GB" altLang="en-US" dirty="0" smtClean="0">
              <a:latin typeface="Arial" panose="020B0604020202020204" pitchFamily="34" charset="0"/>
              <a:ea typeface="ＭＳ Ｐゴシック" panose="020B0600070205080204" pitchFamily="34" charset="-128"/>
            </a:endParaRPr>
          </a:p>
          <a:p>
            <a:pPr eaLnBrk="1" hangingPunct="1"/>
            <a:r>
              <a:rPr lang="en-GB" altLang="en-US" dirty="0" smtClean="0">
                <a:latin typeface="Arial" panose="020B0604020202020204" pitchFamily="34" charset="0"/>
                <a:ea typeface="ＭＳ Ｐゴシック" panose="020B0600070205080204" pitchFamily="34" charset="-128"/>
              </a:rPr>
              <a:t>The Network has access to two powerful databases to help companies: one for </a:t>
            </a:r>
            <a:r>
              <a:rPr lang="en-GB" altLang="en-US" b="1" dirty="0" smtClean="0">
                <a:latin typeface="Arial" panose="020B0604020202020204" pitchFamily="34" charset="0"/>
                <a:ea typeface="ＭＳ Ｐゴシック" panose="020B0600070205080204" pitchFamily="34" charset="-128"/>
              </a:rPr>
              <a:t>business partnerships</a:t>
            </a:r>
            <a:r>
              <a:rPr lang="en-GB" altLang="en-US" dirty="0" smtClean="0">
                <a:latin typeface="Arial" panose="020B0604020202020204" pitchFamily="34" charset="0"/>
                <a:ea typeface="ＭＳ Ｐゴシック" panose="020B0600070205080204" pitchFamily="34" charset="-128"/>
              </a:rPr>
              <a:t> and one for </a:t>
            </a:r>
            <a:r>
              <a:rPr lang="en-GB" altLang="en-US" b="1" dirty="0" smtClean="0">
                <a:latin typeface="Arial" panose="020B0604020202020204" pitchFamily="34" charset="0"/>
                <a:ea typeface="ＭＳ Ｐゴシック" panose="020B0600070205080204" pitchFamily="34" charset="-128"/>
              </a:rPr>
              <a:t>technology transfer</a:t>
            </a:r>
            <a:r>
              <a:rPr lang="en-GB" altLang="en-US" dirty="0" smtClean="0">
                <a:latin typeface="Arial" panose="020B0604020202020204" pitchFamily="34" charset="0"/>
                <a:ea typeface="ＭＳ Ｐゴシック" panose="020B0600070205080204" pitchFamily="34" charset="-128"/>
              </a:rPr>
              <a:t>. </a:t>
            </a:r>
          </a:p>
          <a:p>
            <a:pPr eaLnBrk="1" hangingPunct="1"/>
            <a:endParaRPr lang="en-GB" altLang="en-US" dirty="0" smtClean="0">
              <a:latin typeface="Arial" panose="020B0604020202020204" pitchFamily="34" charset="0"/>
              <a:ea typeface="ＭＳ Ｐゴシック" panose="020B0600070205080204" pitchFamily="34" charset="-128"/>
            </a:endParaRPr>
          </a:p>
          <a:p>
            <a:pPr eaLnBrk="1" hangingPunct="1"/>
            <a:r>
              <a:rPr lang="en-GB" altLang="en-US" dirty="0" smtClean="0">
                <a:latin typeface="Arial" panose="020B0604020202020204" pitchFamily="34" charset="0"/>
                <a:ea typeface="ＭＳ Ｐゴシック" panose="020B0600070205080204" pitchFamily="34" charset="-128"/>
              </a:rPr>
              <a:t>Company profiles and offers are inserted into the databases and are then made available to the whole Network. Partners use the databases to search for the right match for their clients and then help them to reach partnership or technology transfer agreements. The</a:t>
            </a:r>
            <a:r>
              <a:rPr lang="en-GB" altLang="en-US" b="1" dirty="0" smtClean="0">
                <a:latin typeface="Arial" panose="020B0604020202020204" pitchFamily="34" charset="0"/>
                <a:ea typeface="ＭＳ Ｐゴシック" panose="020B0600070205080204" pitchFamily="34" charset="-128"/>
              </a:rPr>
              <a:t> databases</a:t>
            </a:r>
            <a:r>
              <a:rPr lang="en-GB" altLang="en-US" dirty="0" smtClean="0">
                <a:latin typeface="Arial" panose="020B0604020202020204" pitchFamily="34" charset="0"/>
                <a:ea typeface="ＭＳ Ｐゴシック" panose="020B0600070205080204" pitchFamily="34" charset="-128"/>
              </a:rPr>
              <a:t> now contain around </a:t>
            </a:r>
            <a:r>
              <a:rPr lang="en-GB" altLang="en-US" b="1" dirty="0" smtClean="0">
                <a:latin typeface="Arial" panose="020B0604020202020204" pitchFamily="34" charset="0"/>
                <a:ea typeface="ＭＳ Ｐゴシック" panose="020B0600070205080204" pitchFamily="34" charset="-128"/>
              </a:rPr>
              <a:t>7,000 profiles</a:t>
            </a:r>
            <a:r>
              <a:rPr lang="en-GB" altLang="en-US" dirty="0" smtClean="0">
                <a:latin typeface="Arial" panose="020B0604020202020204" pitchFamily="34" charset="0"/>
                <a:ea typeface="ＭＳ Ｐゴシック" panose="020B0600070205080204" pitchFamily="34" charset="-128"/>
              </a:rPr>
              <a:t>. </a:t>
            </a:r>
          </a:p>
          <a:p>
            <a:pPr eaLnBrk="1" hangingPunct="1"/>
            <a:endParaRPr lang="en-GB" altLang="en-US" dirty="0" smtClean="0">
              <a:latin typeface="Arial" panose="020B0604020202020204" pitchFamily="34" charset="0"/>
              <a:ea typeface="ＭＳ Ｐゴシック" panose="020B0600070205080204" pitchFamily="34" charset="-128"/>
            </a:endParaRPr>
          </a:p>
          <a:p>
            <a:pPr eaLnBrk="1" hangingPunct="1"/>
            <a:r>
              <a:rPr lang="en-GB" altLang="en-US" dirty="0" smtClean="0">
                <a:latin typeface="Arial" panose="020B0604020202020204" pitchFamily="34" charset="0"/>
                <a:ea typeface="ＭＳ Ｐゴシック" panose="020B0600070205080204" pitchFamily="34" charset="-128"/>
              </a:rPr>
              <a:t>They are updated on a weekly basis and the technology and partnership offers are communicated to SMEs through newsletters, media advertising and websites.</a:t>
            </a:r>
          </a:p>
          <a:p>
            <a:pPr eaLnBrk="1" hangingPunct="1"/>
            <a:endParaRPr lang="en-GB" altLang="en-US" dirty="0" smtClean="0">
              <a:latin typeface="Arial" panose="020B0604020202020204" pitchFamily="34" charset="0"/>
              <a:ea typeface="ＭＳ Ｐゴシック" panose="020B0600070205080204" pitchFamily="34" charset="-128"/>
            </a:endParaRPr>
          </a:p>
          <a:p>
            <a:pPr eaLnBrk="1" hangingPunct="1"/>
            <a:endParaRPr lang="en-GB"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062771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ABC0EF7-A5BD-46B3-AF1C-8880022BF927}" type="slidenum">
              <a:rPr lang="fr-FR" altLang="en-US" smtClean="0"/>
              <a:pPr>
                <a:spcBef>
                  <a:spcPct val="0"/>
                </a:spcBef>
              </a:pPr>
              <a:t>5</a:t>
            </a:fld>
            <a:endParaRPr lang="fr-FR" altLang="en-US" smtClean="0"/>
          </a:p>
        </p:txBody>
      </p:sp>
      <p:sp>
        <p:nvSpPr>
          <p:cNvPr id="29699" name="Rectangle 7"/>
          <p:cNvSpPr txBox="1">
            <a:spLocks noGrp="1" noChangeArrowheads="1"/>
          </p:cNvSpPr>
          <p:nvPr/>
        </p:nvSpPr>
        <p:spPr bwMode="auto">
          <a:xfrm>
            <a:off x="3823639" y="10251579"/>
            <a:ext cx="2925257" cy="540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a:spcBef>
                <a:spcPct val="0"/>
              </a:spcBef>
            </a:pPr>
            <a:fld id="{F329EEED-C6F7-4DCC-A2FA-872EB50C3A15}" type="slidenum">
              <a:rPr lang="fr-FR" altLang="en-US">
                <a:ea typeface="Arial Unicode MS" panose="020B0604020202020204" pitchFamily="34" charset="-128"/>
                <a:cs typeface="Arial Unicode MS" panose="020B0604020202020204" pitchFamily="34" charset="-128"/>
              </a:rPr>
              <a:pPr algn="r">
                <a:spcBef>
                  <a:spcPct val="0"/>
                </a:spcBef>
              </a:pPr>
              <a:t>5</a:t>
            </a:fld>
            <a:endParaRPr lang="fr-FR" altLang="en-US">
              <a:ea typeface="Arial Unicode MS" panose="020B0604020202020204" pitchFamily="34" charset="-128"/>
              <a:cs typeface="Arial Unicode MS" panose="020B0604020202020204" pitchFamily="34" charset="-128"/>
            </a:endParaRPr>
          </a:p>
        </p:txBody>
      </p:sp>
      <p:sp>
        <p:nvSpPr>
          <p:cNvPr id="29700" name="Rectangle 2"/>
          <p:cNvSpPr>
            <a:spLocks noGrp="1" noRot="1" noChangeAspect="1" noChangeArrowheads="1" noTextEdit="1"/>
          </p:cNvSpPr>
          <p:nvPr>
            <p:ph type="sldImg"/>
          </p:nvPr>
        </p:nvSpPr>
        <p:spPr>
          <a:xfrm>
            <a:off x="677863" y="809625"/>
            <a:ext cx="5392737" cy="4046538"/>
          </a:xfrm>
          <a:ln/>
        </p:spPr>
      </p:sp>
      <p:sp>
        <p:nvSpPr>
          <p:cNvPr id="297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z="1600" b="1" dirty="0" smtClean="0">
                <a:latin typeface="Arial Black" panose="020B0A04020102020204" pitchFamily="34" charset="0"/>
                <a:ea typeface="ＭＳ Ｐゴシック" panose="020B0600070205080204" pitchFamily="34" charset="-128"/>
              </a:rPr>
              <a:t>It started out as an EU Network,</a:t>
            </a:r>
            <a:r>
              <a:rPr lang="en-GB" altLang="en-US" sz="1600" b="1" baseline="0" dirty="0" smtClean="0">
                <a:latin typeface="Arial Black" panose="020B0A04020102020204" pitchFamily="34" charset="0"/>
                <a:ea typeface="ＭＳ Ｐゴシック" panose="020B0600070205080204" pitchFamily="34" charset="-128"/>
              </a:rPr>
              <a:t> but in the meantime many global markets have realised the Network’s potential and joined up.</a:t>
            </a:r>
          </a:p>
          <a:p>
            <a:pPr eaLnBrk="1" hangingPunct="1"/>
            <a:r>
              <a:rPr lang="en-GB" altLang="en-US" sz="1600" b="1" baseline="0" dirty="0" smtClean="0">
                <a:latin typeface="Arial Black" panose="020B0A04020102020204" pitchFamily="34" charset="0"/>
                <a:ea typeface="ＭＳ Ｐゴシック" panose="020B0600070205080204" pitchFamily="34" charset="-128"/>
              </a:rPr>
              <a:t>USA / Canada / Japan / China / Brazil / India to mention a few.</a:t>
            </a:r>
            <a:endParaRPr lang="en-GB" altLang="en-US" sz="1600" b="1" dirty="0" smtClean="0">
              <a:latin typeface="Arial Black" panose="020B0A04020102020204" pitchFamily="34" charset="0"/>
              <a:ea typeface="ＭＳ Ｐゴシック" panose="020B0600070205080204" pitchFamily="34" charset="-128"/>
            </a:endParaRPr>
          </a:p>
        </p:txBody>
      </p:sp>
    </p:spTree>
    <p:extLst>
      <p:ext uri="{BB962C8B-B14F-4D97-AF65-F5344CB8AC3E}">
        <p14:creationId xmlns:p14="http://schemas.microsoft.com/office/powerpoint/2010/main" val="952582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smtClean="0"/>
              <a:t>If you really want to see all the members, you can access this</a:t>
            </a:r>
            <a:r>
              <a:rPr lang="en-IE" b="1" baseline="0" dirty="0" smtClean="0"/>
              <a:t> information on our website.</a:t>
            </a:r>
          </a:p>
          <a:p>
            <a:r>
              <a:rPr lang="en-IE" b="1" baseline="0" dirty="0" smtClean="0"/>
              <a:t>If you can read all of this text from the slide, you get a prize.</a:t>
            </a:r>
            <a:endParaRPr lang="en-IE" b="1" dirty="0"/>
          </a:p>
        </p:txBody>
      </p:sp>
      <p:sp>
        <p:nvSpPr>
          <p:cNvPr id="4" name="Slide Number Placeholder 3"/>
          <p:cNvSpPr>
            <a:spLocks noGrp="1"/>
          </p:cNvSpPr>
          <p:nvPr>
            <p:ph type="sldNum" sz="quarter" idx="10"/>
          </p:nvPr>
        </p:nvSpPr>
        <p:spPr/>
        <p:txBody>
          <a:bodyPr/>
          <a:lstStyle/>
          <a:p>
            <a:fld id="{BC75554D-0623-491F-AEB6-8BFF2AB80A29}" type="slidenum">
              <a:rPr lang="fr-FR" altLang="en-US" smtClean="0"/>
              <a:pPr/>
              <a:t>6</a:t>
            </a:fld>
            <a:endParaRPr lang="fr-FR" altLang="en-US"/>
          </a:p>
        </p:txBody>
      </p:sp>
    </p:spTree>
    <p:extLst>
      <p:ext uri="{BB962C8B-B14F-4D97-AF65-F5344CB8AC3E}">
        <p14:creationId xmlns:p14="http://schemas.microsoft.com/office/powerpoint/2010/main" val="391444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smtClean="0"/>
              <a:t>As you can see, the network now has a massive footprint on the SME landscape.</a:t>
            </a:r>
          </a:p>
          <a:p>
            <a:r>
              <a:rPr lang="en-IE" b="1" dirty="0" smtClean="0"/>
              <a:t>Enterprise Ireland Offices</a:t>
            </a:r>
          </a:p>
          <a:p>
            <a:r>
              <a:rPr lang="en-IE" b="1" dirty="0" smtClean="0"/>
              <a:t>Local Enterprise Offices</a:t>
            </a:r>
          </a:p>
          <a:p>
            <a:r>
              <a:rPr lang="en-IE" b="1" dirty="0" smtClean="0"/>
              <a:t>Chamber Offices, Primarily Dublin and Cork.</a:t>
            </a:r>
            <a:endParaRPr lang="en-IE" b="1" dirty="0"/>
          </a:p>
        </p:txBody>
      </p:sp>
      <p:sp>
        <p:nvSpPr>
          <p:cNvPr id="4" name="Slide Number Placeholder 3"/>
          <p:cNvSpPr>
            <a:spLocks noGrp="1"/>
          </p:cNvSpPr>
          <p:nvPr>
            <p:ph type="sldNum" sz="quarter" idx="10"/>
          </p:nvPr>
        </p:nvSpPr>
        <p:spPr/>
        <p:txBody>
          <a:bodyPr/>
          <a:lstStyle/>
          <a:p>
            <a:fld id="{BC75554D-0623-491F-AEB6-8BFF2AB80A29}" type="slidenum">
              <a:rPr lang="fr-FR" altLang="en-US" smtClean="0"/>
              <a:pPr/>
              <a:t>7</a:t>
            </a:fld>
            <a:endParaRPr lang="fr-FR" altLang="en-US"/>
          </a:p>
        </p:txBody>
      </p:sp>
    </p:spTree>
    <p:extLst>
      <p:ext uri="{BB962C8B-B14F-4D97-AF65-F5344CB8AC3E}">
        <p14:creationId xmlns:p14="http://schemas.microsoft.com/office/powerpoint/2010/main" val="2099700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ABC0EF7-A5BD-46B3-AF1C-8880022BF927}" type="slidenum">
              <a:rPr lang="fr-FR" altLang="en-US" smtClean="0"/>
              <a:pPr>
                <a:spcBef>
                  <a:spcPct val="0"/>
                </a:spcBef>
              </a:pPr>
              <a:t>8</a:t>
            </a:fld>
            <a:endParaRPr lang="fr-FR" altLang="en-US" smtClean="0"/>
          </a:p>
        </p:txBody>
      </p:sp>
      <p:sp>
        <p:nvSpPr>
          <p:cNvPr id="29699" name="Rectangle 7"/>
          <p:cNvSpPr txBox="1">
            <a:spLocks noGrp="1" noChangeArrowheads="1"/>
          </p:cNvSpPr>
          <p:nvPr/>
        </p:nvSpPr>
        <p:spPr bwMode="auto">
          <a:xfrm>
            <a:off x="3823639" y="10251579"/>
            <a:ext cx="2925257" cy="540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a:spcBef>
                <a:spcPct val="0"/>
              </a:spcBef>
            </a:pPr>
            <a:fld id="{F329EEED-C6F7-4DCC-A2FA-872EB50C3A15}" type="slidenum">
              <a:rPr lang="fr-FR" altLang="en-US">
                <a:ea typeface="Arial Unicode MS" panose="020B0604020202020204" pitchFamily="34" charset="-128"/>
                <a:cs typeface="Arial Unicode MS" panose="020B0604020202020204" pitchFamily="34" charset="-128"/>
              </a:rPr>
              <a:pPr algn="r">
                <a:spcBef>
                  <a:spcPct val="0"/>
                </a:spcBef>
              </a:pPr>
              <a:t>8</a:t>
            </a:fld>
            <a:endParaRPr lang="fr-FR" altLang="en-US">
              <a:ea typeface="Arial Unicode MS" panose="020B0604020202020204" pitchFamily="34" charset="-128"/>
              <a:cs typeface="Arial Unicode MS" panose="020B0604020202020204" pitchFamily="34" charset="-128"/>
            </a:endParaRPr>
          </a:p>
        </p:txBody>
      </p:sp>
      <p:sp>
        <p:nvSpPr>
          <p:cNvPr id="29700" name="Rectangle 2"/>
          <p:cNvSpPr>
            <a:spLocks noGrp="1" noRot="1" noChangeAspect="1" noChangeArrowheads="1" noTextEdit="1"/>
          </p:cNvSpPr>
          <p:nvPr>
            <p:ph type="sldImg"/>
          </p:nvPr>
        </p:nvSpPr>
        <p:spPr>
          <a:xfrm>
            <a:off x="677863" y="809625"/>
            <a:ext cx="5392737" cy="4046538"/>
          </a:xfrm>
          <a:ln/>
        </p:spPr>
      </p:sp>
      <p:sp>
        <p:nvSpPr>
          <p:cNvPr id="297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smtClean="0">
                <a:latin typeface="Arial" panose="020B0604020202020204" pitchFamily="34" charset="0"/>
                <a:ea typeface="ＭＳ Ｐゴシック" panose="020B0600070205080204" pitchFamily="34" charset="-128"/>
              </a:rPr>
              <a:t>Now we go into a little more detail on the types of services.</a:t>
            </a:r>
            <a:r>
              <a:rPr lang="en-GB" altLang="en-US" b="1" baseline="0" dirty="0" smtClean="0">
                <a:latin typeface="Arial" panose="020B0604020202020204" pitchFamily="34" charset="0"/>
                <a:ea typeface="ＭＳ Ｐゴシック" panose="020B0600070205080204" pitchFamily="34" charset="-128"/>
              </a:rPr>
              <a:t> ON THE </a:t>
            </a:r>
            <a:r>
              <a:rPr lang="en-GB" altLang="en-US" b="1" dirty="0" smtClean="0">
                <a:latin typeface="Arial" panose="020B0604020202020204" pitchFamily="34" charset="0"/>
                <a:ea typeface="ＭＳ Ｐゴシック" panose="020B0600070205080204" pitchFamily="34" charset="-128"/>
              </a:rPr>
              <a:t>NEXT FEW SLIDES</a:t>
            </a:r>
          </a:p>
        </p:txBody>
      </p:sp>
    </p:spTree>
    <p:extLst>
      <p:ext uri="{BB962C8B-B14F-4D97-AF65-F5344CB8AC3E}">
        <p14:creationId xmlns:p14="http://schemas.microsoft.com/office/powerpoint/2010/main" val="3444724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ABC0EF7-A5BD-46B3-AF1C-8880022BF927}" type="slidenum">
              <a:rPr lang="fr-FR" altLang="en-US" smtClean="0"/>
              <a:pPr>
                <a:spcBef>
                  <a:spcPct val="0"/>
                </a:spcBef>
              </a:pPr>
              <a:t>9</a:t>
            </a:fld>
            <a:endParaRPr lang="fr-FR" altLang="en-US" smtClean="0"/>
          </a:p>
        </p:txBody>
      </p:sp>
      <p:sp>
        <p:nvSpPr>
          <p:cNvPr id="29699" name="Rectangle 7"/>
          <p:cNvSpPr txBox="1">
            <a:spLocks noGrp="1" noChangeArrowheads="1"/>
          </p:cNvSpPr>
          <p:nvPr/>
        </p:nvSpPr>
        <p:spPr bwMode="auto">
          <a:xfrm>
            <a:off x="3823639" y="10251579"/>
            <a:ext cx="2925257" cy="540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a:spcBef>
                <a:spcPct val="0"/>
              </a:spcBef>
            </a:pPr>
            <a:fld id="{F329EEED-C6F7-4DCC-A2FA-872EB50C3A15}" type="slidenum">
              <a:rPr lang="fr-FR" altLang="en-US">
                <a:ea typeface="Arial Unicode MS" panose="020B0604020202020204" pitchFamily="34" charset="-128"/>
                <a:cs typeface="Arial Unicode MS" panose="020B0604020202020204" pitchFamily="34" charset="-128"/>
              </a:rPr>
              <a:pPr algn="r">
                <a:spcBef>
                  <a:spcPct val="0"/>
                </a:spcBef>
              </a:pPr>
              <a:t>9</a:t>
            </a:fld>
            <a:endParaRPr lang="fr-FR" altLang="en-US">
              <a:ea typeface="Arial Unicode MS" panose="020B0604020202020204" pitchFamily="34" charset="-128"/>
              <a:cs typeface="Arial Unicode MS" panose="020B0604020202020204" pitchFamily="34" charset="-128"/>
            </a:endParaRPr>
          </a:p>
        </p:txBody>
      </p:sp>
      <p:sp>
        <p:nvSpPr>
          <p:cNvPr id="29700" name="Rectangle 2"/>
          <p:cNvSpPr>
            <a:spLocks noGrp="1" noRot="1" noChangeAspect="1" noChangeArrowheads="1" noTextEdit="1"/>
          </p:cNvSpPr>
          <p:nvPr>
            <p:ph type="sldImg"/>
          </p:nvPr>
        </p:nvSpPr>
        <p:spPr>
          <a:xfrm>
            <a:off x="677863" y="809625"/>
            <a:ext cx="5392737" cy="4046538"/>
          </a:xfrm>
          <a:ln/>
        </p:spPr>
      </p:sp>
      <p:sp>
        <p:nvSpPr>
          <p:cNvPr id="297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smtClean="0">
                <a:latin typeface="Arial" panose="020B0604020202020204" pitchFamily="34" charset="0"/>
                <a:ea typeface="ＭＳ Ｐゴシック" panose="020B0600070205080204" pitchFamily="34" charset="-128"/>
              </a:rPr>
              <a:t>We help to find sources of funding and information on EU projects.</a:t>
            </a:r>
          </a:p>
        </p:txBody>
      </p:sp>
    </p:spTree>
    <p:extLst>
      <p:ext uri="{BB962C8B-B14F-4D97-AF65-F5344CB8AC3E}">
        <p14:creationId xmlns:p14="http://schemas.microsoft.com/office/powerpoint/2010/main" val="2525073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217959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65587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219200"/>
            <a:ext cx="1943100" cy="47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219200"/>
            <a:ext cx="5676900" cy="47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27115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219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514600"/>
            <a:ext cx="38100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514600"/>
            <a:ext cx="38100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2183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1219200"/>
            <a:ext cx="77724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76334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516721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77067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4098161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21630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34589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336441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73556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951165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723349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5944252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01702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93256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38046056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700205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433385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170761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74260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14189397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8691014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37188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6295289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3437336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072389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74659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514600"/>
            <a:ext cx="38100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514600"/>
            <a:ext cx="38100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74670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9085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44896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2958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917986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4170814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3.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2192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smtClean="0"/>
              <a:t>Cliquez et modifiez le titre</a:t>
            </a:r>
          </a:p>
        </p:txBody>
      </p:sp>
      <p:sp>
        <p:nvSpPr>
          <p:cNvPr id="1027" name="Rectangle 3"/>
          <p:cNvSpPr>
            <a:spLocks noGrp="1" noChangeArrowheads="1"/>
          </p:cNvSpPr>
          <p:nvPr>
            <p:ph type="body" idx="1"/>
          </p:nvPr>
        </p:nvSpPr>
        <p:spPr bwMode="auto">
          <a:xfrm>
            <a:off x="685800" y="2514600"/>
            <a:ext cx="77724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smtClean="0"/>
              <a:t>Cliquez pour modifier les styles du texte du masque</a:t>
            </a:r>
          </a:p>
          <a:p>
            <a:pPr lvl="1"/>
            <a:r>
              <a:rPr lang="fr-FR" altLang="en-US" smtClean="0"/>
              <a:t>Deuxième niveau</a:t>
            </a:r>
          </a:p>
          <a:p>
            <a:pPr lvl="2"/>
            <a:r>
              <a:rPr lang="fr-FR" altLang="en-US" smtClean="0"/>
              <a:t>Troisième niveau</a:t>
            </a:r>
          </a:p>
          <a:p>
            <a:pPr lvl="3"/>
            <a:r>
              <a:rPr lang="fr-FR" altLang="en-US" smtClean="0"/>
              <a:t>Quatrième niveau</a:t>
            </a:r>
          </a:p>
          <a:p>
            <a:pPr lvl="4"/>
            <a:r>
              <a:rPr lang="fr-FR" altLang="en-US" smtClean="0"/>
              <a:t>Cinquième niveau</a:t>
            </a:r>
          </a:p>
        </p:txBody>
      </p:sp>
      <p:graphicFrame>
        <p:nvGraphicFramePr>
          <p:cNvPr id="1045" name="Group 21"/>
          <p:cNvGraphicFramePr>
            <a:graphicFrameLocks noGrp="1"/>
          </p:cNvGraphicFramePr>
          <p:nvPr userDrawn="1"/>
        </p:nvGraphicFramePr>
        <p:xfrm>
          <a:off x="2895600" y="381000"/>
          <a:ext cx="5562600" cy="263525"/>
        </p:xfrm>
        <a:graphic>
          <a:graphicData uri="http://schemas.openxmlformats.org/drawingml/2006/table">
            <a:tbl>
              <a:tblPr/>
              <a:tblGrid>
                <a:gridCol w="5562600"/>
              </a:tblGrid>
              <a:tr h="263525">
                <a:tc>
                  <a:txBody>
                    <a:bodyPr/>
                    <a:lstStyle>
                      <a:lvl1pPr>
                        <a:spcBef>
                          <a:spcPct val="20000"/>
                        </a:spcBef>
                        <a:buClr>
                          <a:srgbClr val="005FA9"/>
                        </a:buClr>
                        <a:defRPr sz="28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ct val="20000"/>
                        </a:spcBef>
                        <a:buClr>
                          <a:srgbClr val="6B6B6B"/>
                        </a:buClr>
                        <a:buFont typeface="Wingdings" panose="05000000000000000000" pitchFamily="2" charset="2"/>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ct val="20000"/>
                        </a:spcBef>
                        <a:buClr>
                          <a:srgbClr val="005FA9"/>
                        </a:buClr>
                        <a:defRPr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ct val="20000"/>
                        </a:spcBef>
                        <a:buClr>
                          <a:srgbClr val="6B6B6B"/>
                        </a:buClr>
                        <a:buFont typeface="Wingdings" panose="05000000000000000000" pitchFamily="2" charset="2"/>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ct val="20000"/>
                        </a:spcBef>
                        <a:buClr>
                          <a:srgbClr val="005FA9"/>
                        </a:buClr>
                        <a:buFont typeface="Times" panose="02020603050405020304" pitchFamily="18" charset="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fontAlgn="base">
                        <a:spcBef>
                          <a:spcPct val="20000"/>
                        </a:spcBef>
                        <a:spcAft>
                          <a:spcPct val="0"/>
                        </a:spcAft>
                        <a:buClr>
                          <a:srgbClr val="005FA9"/>
                        </a:buClr>
                        <a:buFont typeface="Times" panose="02020603050405020304" pitchFamily="18" charset="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fontAlgn="base">
                        <a:spcBef>
                          <a:spcPct val="20000"/>
                        </a:spcBef>
                        <a:spcAft>
                          <a:spcPct val="0"/>
                        </a:spcAft>
                        <a:buClr>
                          <a:srgbClr val="005FA9"/>
                        </a:buClr>
                        <a:buFont typeface="Times" panose="02020603050405020304" pitchFamily="18" charset="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fontAlgn="base">
                        <a:spcBef>
                          <a:spcPct val="20000"/>
                        </a:spcBef>
                        <a:spcAft>
                          <a:spcPct val="0"/>
                        </a:spcAft>
                        <a:buClr>
                          <a:srgbClr val="005FA9"/>
                        </a:buClr>
                        <a:buFont typeface="Times" panose="02020603050405020304" pitchFamily="18" charset="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fontAlgn="base">
                        <a:spcBef>
                          <a:spcPct val="20000"/>
                        </a:spcBef>
                        <a:spcAft>
                          <a:spcPct val="0"/>
                        </a:spcAft>
                        <a:buClr>
                          <a:srgbClr val="005FA9"/>
                        </a:buClr>
                        <a:buFont typeface="Times" panose="02020603050405020304" pitchFamily="18" charset="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en-US" sz="1100" b="0" i="0" u="none" strike="noStrike" cap="none" normalizeH="0" baseline="0" smtClean="0">
                          <a:ln>
                            <a:noFill/>
                          </a:ln>
                          <a:solidFill>
                            <a:srgbClr val="005FA9"/>
                          </a:solidFill>
                          <a:effectLst/>
                          <a:latin typeface="Arial" panose="020B0604020202020204" pitchFamily="34" charset="0"/>
                          <a:ea typeface="Arial Unicode MS" panose="020B0604020202020204" pitchFamily="34" charset="-128"/>
                          <a:cs typeface="Arial Unicode MS" panose="020B0604020202020204" pitchFamily="34" charset="-128"/>
                        </a:rPr>
                        <a:t>Title of the presentation | Date |</a:t>
                      </a:r>
                      <a:fld id="{73A4B00C-185B-4712-9F8F-F010B5356E62}" type="slidenum">
                        <a:rPr kumimoji="0" lang="fr-FR" altLang="en-US" sz="1100" b="0" i="0" u="none" strike="noStrike" cap="none" normalizeH="0" baseline="0" smtClean="0">
                          <a:ln>
                            <a:noFill/>
                          </a:ln>
                          <a:solidFill>
                            <a:srgbClr val="005FA9"/>
                          </a:solidFill>
                          <a:effectLst/>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914400" rtl="0" eaLnBrk="0" fontAlgn="base" latinLnBrk="0" hangingPunct="0">
                          <a:lnSpc>
                            <a:spcPct val="100000"/>
                          </a:lnSpc>
                          <a:spcBef>
                            <a:spcPct val="0"/>
                          </a:spcBef>
                          <a:spcAft>
                            <a:spcPct val="0"/>
                          </a:spcAft>
                          <a:buClrTx/>
                          <a:buSzTx/>
                          <a:buFontTx/>
                          <a:buNone/>
                          <a:tabLst/>
                        </a:pPr>
                        <a:t>‹#›</a:t>
                      </a:fld>
                      <a:endParaRPr kumimoji="0" lang="fr-FR" altLang="en-US" sz="1100" b="0" i="0" u="none" strike="noStrike" cap="none" normalizeH="0" baseline="0" smtClean="0">
                        <a:ln>
                          <a:noFill/>
                        </a:ln>
                        <a:solidFill>
                          <a:srgbClr val="005FA9"/>
                        </a:solidFill>
                        <a:effectLst/>
                        <a:latin typeface="Arial" panose="020B0604020202020204" pitchFamily="34" charset="0"/>
                        <a:ea typeface="Arial Unicode MS" panose="020B0604020202020204" pitchFamily="34" charset="-128"/>
                        <a:cs typeface="Arial Unicode MS" panose="020B0604020202020204" pitchFamily="34" charset="-128"/>
                      </a:endParaRPr>
                    </a:p>
                  </a:txBody>
                  <a:tcPr marL="0" marR="0" marT="0" marB="0" anchor="ctr" horzOverflow="overflow">
                    <a:lnL cap="flat">
                      <a:noFill/>
                    </a:lnL>
                    <a:lnR cap="flat">
                      <a:noFill/>
                    </a:lnR>
                    <a:lnT cap="flat">
                      <a:noFill/>
                    </a:lnT>
                    <a:lnB cap="flat">
                      <a:noFill/>
                    </a:lnB>
                    <a:lnTlToBr>
                      <a:noFill/>
                    </a:lnTlToBr>
                    <a:lnBlToTr>
                      <a:noFill/>
                    </a:lnBlToTr>
                    <a:noFill/>
                  </a:tcPr>
                </a:tc>
              </a:tr>
            </a:tbl>
          </a:graphicData>
        </a:graphic>
      </p:graphicFrame>
      <p:pic>
        <p:nvPicPr>
          <p:cNvPr id="1053" name="Picture 29" descr="blue-curve-powerpoint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128111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84" r:id="rId12"/>
    <p:sldLayoutId id="2147483685" r:id="rId13"/>
  </p:sldLayoutIdLst>
  <p:txStyles>
    <p:titleStyle>
      <a:lvl1pPr algn="l" rtl="0" fontAlgn="base">
        <a:spcBef>
          <a:spcPct val="0"/>
        </a:spcBef>
        <a:spcAft>
          <a:spcPct val="0"/>
        </a:spcAft>
        <a:defRPr sz="3600" b="1" kern="1200">
          <a:solidFill>
            <a:srgbClr val="005FA9"/>
          </a:solidFill>
          <a:latin typeface="+mj-lt"/>
          <a:ea typeface="+mj-ea"/>
          <a:cs typeface="+mj-cs"/>
        </a:defRPr>
      </a:lvl1pPr>
      <a:lvl2pPr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2pPr>
      <a:lvl3pPr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3pPr>
      <a:lvl4pPr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4pPr>
      <a:lvl5pPr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5pPr>
      <a:lvl6pPr marL="457200"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6pPr>
      <a:lvl7pPr marL="914400"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7pPr>
      <a:lvl8pPr marL="1371600"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8pPr>
      <a:lvl9pPr marL="1828800"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9pPr>
    </p:titleStyle>
    <p:bodyStyle>
      <a:lvl1pPr marL="342900" indent="-342900" algn="l" rtl="0" fontAlgn="base">
        <a:spcBef>
          <a:spcPct val="20000"/>
        </a:spcBef>
        <a:spcAft>
          <a:spcPct val="0"/>
        </a:spcAft>
        <a:buClr>
          <a:srgbClr val="005FA9"/>
        </a:buClr>
        <a:buChar char="•"/>
        <a:defRPr sz="3200" kern="1200">
          <a:solidFill>
            <a:schemeClr val="tx1"/>
          </a:solidFill>
          <a:latin typeface="+mn-lt"/>
          <a:ea typeface="+mn-ea"/>
          <a:cs typeface="+mn-cs"/>
        </a:defRPr>
      </a:lvl1pPr>
      <a:lvl2pPr marL="742950" indent="-285750" algn="l" rtl="0" fontAlgn="base">
        <a:spcBef>
          <a:spcPct val="20000"/>
        </a:spcBef>
        <a:spcAft>
          <a:spcPct val="0"/>
        </a:spcAft>
        <a:buClr>
          <a:srgbClr val="6B6B6B"/>
        </a:buClr>
        <a:buFont typeface="Wingdings" panose="05000000000000000000" pitchFamily="2" charset="2"/>
        <a:buChar char="§"/>
        <a:defRPr sz="2800" kern="1200">
          <a:solidFill>
            <a:schemeClr val="tx1"/>
          </a:solidFill>
          <a:latin typeface="+mn-lt"/>
          <a:ea typeface="+mn-ea"/>
          <a:cs typeface="+mn-cs"/>
        </a:defRPr>
      </a:lvl2pPr>
      <a:lvl3pPr marL="1143000" indent="-228600" algn="l" rtl="0" fontAlgn="base">
        <a:spcBef>
          <a:spcPct val="20000"/>
        </a:spcBef>
        <a:spcAft>
          <a:spcPct val="0"/>
        </a:spcAft>
        <a:buClr>
          <a:srgbClr val="005FA9"/>
        </a:buClr>
        <a:buChar char="•"/>
        <a:defRPr sz="2400" kern="1200">
          <a:solidFill>
            <a:schemeClr val="tx1"/>
          </a:solidFill>
          <a:latin typeface="+mn-lt"/>
          <a:ea typeface="+mn-ea"/>
          <a:cs typeface="+mn-cs"/>
        </a:defRPr>
      </a:lvl3pPr>
      <a:lvl4pPr marL="1600200" indent="-228600" algn="l" rtl="0" fontAlgn="base">
        <a:spcBef>
          <a:spcPct val="20000"/>
        </a:spcBef>
        <a:spcAft>
          <a:spcPct val="0"/>
        </a:spcAft>
        <a:buClr>
          <a:srgbClr val="6B6B6B"/>
        </a:buClr>
        <a:buFont typeface="Wingdings" panose="05000000000000000000" pitchFamily="2" charset="2"/>
        <a:buChar char="§"/>
        <a:defRPr sz="2000" kern="1200">
          <a:solidFill>
            <a:schemeClr val="tx1"/>
          </a:solidFill>
          <a:latin typeface="+mn-lt"/>
          <a:ea typeface="+mn-ea"/>
          <a:cs typeface="+mn-cs"/>
        </a:defRPr>
      </a:lvl4pPr>
      <a:lvl5pPr marL="2057400" indent="-228600" algn="l" rtl="0" fontAlgn="base">
        <a:spcBef>
          <a:spcPct val="20000"/>
        </a:spcBef>
        <a:spcAft>
          <a:spcPct val="0"/>
        </a:spcAft>
        <a:buClr>
          <a:srgbClr val="005FA9"/>
        </a:buClr>
        <a:buFont typeface="Times" panose="02020603050405020304" pitchFamily="18"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442" name="Picture 10" descr="blue-satellite-backcover"/>
          <p:cNvPicPr>
            <a:picLocks noChangeAspect="1" noChangeArrowheads="1"/>
          </p:cNvPicPr>
          <p:nvPr userDrawn="1"/>
        </p:nvPicPr>
        <p:blipFill>
          <a:blip r:embed="rId1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0" y="3209925"/>
            <a:ext cx="9144000" cy="364807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468" name="Picture 12" descr="blue-satellite-cover-page"/>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387032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hyperlink" Target="http://www.een-ireland.ie/" TargetMode="Externa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www.een-ireland.ie/" TargetMode="External"/><Relationship Id="rId5" Type="http://schemas.openxmlformats.org/officeDocument/2006/relationships/image" Target="../media/image19.pn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9.jpeg"/><Relationship Id="rId7" Type="http://schemas.openxmlformats.org/officeDocument/2006/relationships/hyperlink" Target="http://www.een-ireland.ie/"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0.jpe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www.een-ireland.ie/" TargetMode="External"/><Relationship Id="rId5" Type="http://schemas.openxmlformats.org/officeDocument/2006/relationships/image" Target="../media/image24.pn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hyperlink" Target="http://www.een-ireland.ie/" TargetMode="Externa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http://www.een-ireland.ie/" TargetMode="External"/><Relationship Id="rId5" Type="http://schemas.openxmlformats.org/officeDocument/2006/relationships/image" Target="../media/image30.pn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www.een-ireland.i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http://www.een-ireland.ie/" TargetMode="External"/><Relationship Id="rId5" Type="http://schemas.openxmlformats.org/officeDocument/2006/relationships/image" Target="../media/image32.pn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www.een-ireland.i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hyperlink" Target="http://www.een-ireland.i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hyperlink" Target="http://www.een-ireland.i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hyperlink" Target="http://www.een-ireland.ie/" TargetMode="External"/><Relationship Id="rId7"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www.een-ireland.ie/" TargetMode="External"/><Relationship Id="rId5" Type="http://schemas.openxmlformats.org/officeDocument/2006/relationships/image" Target="../media/image19.pn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www.een-ireland.ie/" TargetMode="External"/><Relationship Id="rId5" Type="http://schemas.openxmlformats.org/officeDocument/2006/relationships/image" Target="../media/image19.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1028"/>
          <p:cNvSpPr>
            <a:spLocks noChangeArrowheads="1"/>
          </p:cNvSpPr>
          <p:nvPr/>
        </p:nvSpPr>
        <p:spPr bwMode="auto">
          <a:xfrm>
            <a:off x="2391049" y="3672210"/>
            <a:ext cx="5832648" cy="1884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eaLnBrk="1" hangingPunct="1"/>
            <a:r>
              <a:rPr lang="fr-FR" altLang="en-US" sz="3200" dirty="0" smtClean="0">
                <a:solidFill>
                  <a:srgbClr val="6B6B6B"/>
                </a:solidFill>
              </a:rPr>
              <a:t>P.J. O’Reilly </a:t>
            </a:r>
          </a:p>
          <a:p>
            <a:pPr algn="l" eaLnBrk="1" hangingPunct="1"/>
            <a:r>
              <a:rPr lang="fr-FR" altLang="en-US" sz="3200" dirty="0" err="1" smtClean="0">
                <a:solidFill>
                  <a:srgbClr val="6B6B6B"/>
                </a:solidFill>
              </a:rPr>
              <a:t>Regional</a:t>
            </a:r>
            <a:r>
              <a:rPr lang="fr-FR" altLang="en-US" sz="3200" dirty="0" smtClean="0">
                <a:solidFill>
                  <a:srgbClr val="6B6B6B"/>
                </a:solidFill>
              </a:rPr>
              <a:t> Manager</a:t>
            </a:r>
          </a:p>
          <a:p>
            <a:pPr algn="l" eaLnBrk="1" hangingPunct="1"/>
            <a:r>
              <a:rPr lang="fr-FR" altLang="en-US" sz="3200" dirty="0" smtClean="0">
                <a:solidFill>
                  <a:srgbClr val="6B6B6B"/>
                </a:solidFill>
              </a:rPr>
              <a:t>Enterprise Europe Network</a:t>
            </a:r>
            <a:endParaRPr lang="fr-FR" altLang="en-US" sz="3200" b="1" dirty="0">
              <a:solidFill>
                <a:srgbClr val="005FA9"/>
              </a:solidFill>
            </a:endParaRPr>
          </a:p>
        </p:txBody>
      </p:sp>
      <p:sp>
        <p:nvSpPr>
          <p:cNvPr id="13317" name="Rectangle 1029"/>
          <p:cNvSpPr>
            <a:spLocks noChangeArrowheads="1"/>
          </p:cNvSpPr>
          <p:nvPr/>
        </p:nvSpPr>
        <p:spPr bwMode="auto">
          <a:xfrm>
            <a:off x="2362200" y="4953000"/>
            <a:ext cx="64770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lgn="ctr">
              <a:spcBef>
                <a:spcPct val="20000"/>
              </a:spcBef>
              <a:defRPr sz="3200">
                <a:solidFill>
                  <a:schemeClr val="tx1"/>
                </a:solidFill>
                <a:latin typeface="Arial" panose="020B0604020202020204" pitchFamily="34" charset="0"/>
              </a:defRPr>
            </a:lvl1pPr>
            <a:lvl2pPr marL="742950" indent="-285750" algn="ctr">
              <a:spcBef>
                <a:spcPct val="20000"/>
              </a:spcBef>
              <a:defRPr sz="28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000">
                <a:solidFill>
                  <a:schemeClr val="tx1"/>
                </a:solidFill>
                <a:latin typeface="Arial" panose="020B0604020202020204" pitchFamily="34" charset="0"/>
              </a:defRPr>
            </a:lvl4pPr>
            <a:lvl5pPr marL="2057400" indent="-228600" algn="ctr">
              <a:spcBef>
                <a:spcPct val="20000"/>
              </a:spcBef>
              <a:defRPr sz="2000">
                <a:solidFill>
                  <a:schemeClr val="tx1"/>
                </a:solidFill>
                <a:latin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defRPr>
            </a:lvl9pPr>
          </a:lstStyle>
          <a:p>
            <a:pPr algn="l" eaLnBrk="1" hangingPunct="1"/>
            <a:endParaRPr lang="fr-FR" altLang="en-US" sz="2000" dirty="0">
              <a:solidFill>
                <a:srgbClr val="6B6B6B"/>
              </a:solidFill>
            </a:endParaRPr>
          </a:p>
        </p:txBody>
      </p:sp>
      <p:pic>
        <p:nvPicPr>
          <p:cNvPr id="13343" name="Picture 1055" descr="Logo-NET-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4186238"/>
            <a:ext cx="1371600" cy="1273175"/>
          </a:xfrm>
          <a:prstGeom prst="rect">
            <a:avLst/>
          </a:prstGeom>
          <a:noFill/>
          <a:extLst>
            <a:ext uri="{909E8E84-426E-40DD-AFC4-6F175D3DCCD1}">
              <a14:hiddenFill xmlns:a14="http://schemas.microsoft.com/office/drawing/2010/main">
                <a:solidFill>
                  <a:srgbClr val="FFFFFF"/>
                </a:solidFill>
              </a14:hiddenFill>
            </a:ext>
          </a:extLst>
        </p:spPr>
      </p:pic>
      <p:pic>
        <p:nvPicPr>
          <p:cNvPr id="13352" name="Picture 1064" descr="logo_ce-en-rvb-h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58025" y="5556250"/>
            <a:ext cx="1492250" cy="1031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Logo-NET-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096000"/>
            <a:ext cx="6858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7"/>
          <p:cNvSpPr>
            <a:spLocks noChangeArrowheads="1"/>
          </p:cNvSpPr>
          <p:nvPr/>
        </p:nvSpPr>
        <p:spPr bwMode="auto">
          <a:xfrm>
            <a:off x="1741488" y="549275"/>
            <a:ext cx="184150" cy="396875"/>
          </a:xfrm>
          <a:prstGeom prst="rect">
            <a:avLst/>
          </a:prstGeom>
          <a:noFill/>
          <a:ln>
            <a:noFill/>
          </a:ln>
          <a:effectLst>
            <a:outerShdw dist="107763" dir="2700000" algn="ctr" rotWithShape="0">
              <a:srgbClr val="808080"/>
            </a:outerShdw>
          </a:effectLst>
          <a:extLst>
            <a:ext uri="{909E8E84-426E-40DD-AFC4-6F175D3DCCD1}">
              <a14:hiddenFill xmlns:a14="http://schemas.microsoft.com/office/drawing/2010/main">
                <a:solidFill>
                  <a:srgbClr val="D8EBB3"/>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C9C9C9"/>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6B6B6B"/>
              </a:buClr>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C9C9C9"/>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6B6B6B"/>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ClrTx/>
              <a:buFontTx/>
              <a:buNone/>
            </a:pPr>
            <a:endParaRPr lang="en-IE" altLang="en-US" sz="2000">
              <a:latin typeface="Verdana" panose="020B060403050404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1998" y="6050665"/>
            <a:ext cx="968152" cy="669990"/>
          </a:xfrm>
          <a:prstGeom prst="rect">
            <a:avLst/>
          </a:prstGeom>
        </p:spPr>
      </p:pic>
      <p:sp>
        <p:nvSpPr>
          <p:cNvPr id="7" name="Title 5"/>
          <p:cNvSpPr txBox="1">
            <a:spLocks/>
          </p:cNvSpPr>
          <p:nvPr/>
        </p:nvSpPr>
        <p:spPr>
          <a:xfrm>
            <a:off x="191060" y="464110"/>
            <a:ext cx="3285006" cy="631257"/>
          </a:xfrm>
          <a:prstGeom prst="rect">
            <a:avLst/>
          </a:prstGeom>
        </p:spPr>
        <p:txBody>
          <a:bodyPr/>
          <a:lstStyle>
            <a:lvl1pPr algn="l" rtl="0" fontAlgn="base">
              <a:spcBef>
                <a:spcPct val="0"/>
              </a:spcBef>
              <a:spcAft>
                <a:spcPct val="0"/>
              </a:spcAft>
              <a:defRPr sz="3600" b="1" kern="1200">
                <a:solidFill>
                  <a:srgbClr val="005FA9"/>
                </a:solidFill>
                <a:latin typeface="+mj-lt"/>
                <a:ea typeface="+mj-ea"/>
                <a:cs typeface="+mj-cs"/>
              </a:defRPr>
            </a:lvl1pPr>
            <a:lvl2pPr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2pPr>
            <a:lvl3pPr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3pPr>
            <a:lvl4pPr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4pPr>
            <a:lvl5pPr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5pPr>
            <a:lvl6pPr marL="457200"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6pPr>
            <a:lvl7pPr marL="914400"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7pPr>
            <a:lvl8pPr marL="1371600"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8pPr>
            <a:lvl9pPr marL="1828800"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r>
              <a:rPr lang="en-IE" altLang="en-US" dirty="0" smtClean="0"/>
              <a:t> </a:t>
            </a:r>
            <a:r>
              <a:rPr lang="en-IE" altLang="en-US" sz="2800" dirty="0" smtClean="0">
                <a:solidFill>
                  <a:srgbClr val="0033CC"/>
                </a:solidFill>
              </a:rPr>
              <a:t>Our Services</a:t>
            </a:r>
          </a:p>
        </p:txBody>
      </p:sp>
      <p:sp>
        <p:nvSpPr>
          <p:cNvPr id="2" name="Rectangle 1"/>
          <p:cNvSpPr/>
          <p:nvPr/>
        </p:nvSpPr>
        <p:spPr>
          <a:xfrm>
            <a:off x="3779912" y="2060848"/>
            <a:ext cx="5184254" cy="3693319"/>
          </a:xfrm>
          <a:prstGeom prst="rect">
            <a:avLst/>
          </a:prstGeom>
        </p:spPr>
        <p:txBody>
          <a:bodyPr wrap="square">
            <a:spAutoFit/>
          </a:bodyPr>
          <a:lstStyle/>
          <a:p>
            <a:r>
              <a:rPr lang="en-IE" sz="1800" dirty="0"/>
              <a:t>Find a Partner - Search Europe's largest database of business, technology and research opportunities </a:t>
            </a:r>
            <a:r>
              <a:rPr lang="en-IE" sz="1800" dirty="0" smtClean="0">
                <a:hlinkClick r:id="rId5"/>
              </a:rPr>
              <a:t>www.een-ireland.ie</a:t>
            </a:r>
            <a:r>
              <a:rPr lang="en-IE" sz="1800" dirty="0" smtClean="0"/>
              <a:t> </a:t>
            </a:r>
            <a:endParaRPr lang="en-IE" sz="1800" dirty="0"/>
          </a:p>
          <a:p>
            <a:endParaRPr lang="en-IE" sz="1800" dirty="0"/>
          </a:p>
          <a:p>
            <a:r>
              <a:rPr lang="en-IE" sz="1800" dirty="0"/>
              <a:t>Access Market Research - </a:t>
            </a:r>
            <a:r>
              <a:rPr lang="en-IE" sz="1800" dirty="0" smtClean="0"/>
              <a:t>4,000 </a:t>
            </a:r>
            <a:r>
              <a:rPr lang="en-IE" sz="1800" dirty="0"/>
              <a:t>local experts in </a:t>
            </a:r>
            <a:r>
              <a:rPr lang="en-IE" sz="1800" dirty="0" smtClean="0"/>
              <a:t>60 </a:t>
            </a:r>
            <a:r>
              <a:rPr lang="en-IE" sz="1800" dirty="0"/>
              <a:t>countries to offer valuable market insights such as country profiles and local trade information.</a:t>
            </a:r>
          </a:p>
          <a:p>
            <a:endParaRPr lang="en-IE" sz="1800" dirty="0"/>
          </a:p>
          <a:p>
            <a:r>
              <a:rPr lang="en-IE" sz="1800" dirty="0"/>
              <a:t>Attend Networking Events &amp; Trade Fairs - </a:t>
            </a:r>
            <a:r>
              <a:rPr lang="en-IE" sz="1800" dirty="0" smtClean="0"/>
              <a:t>Awareness </a:t>
            </a:r>
            <a:r>
              <a:rPr lang="en-IE" sz="1800" dirty="0"/>
              <a:t>events on EU topics, EU funding and IPR.  Brokerage/Matchmaking events and Company missions </a:t>
            </a:r>
            <a:endParaRPr lang="en-US" sz="1800" dirty="0"/>
          </a:p>
        </p:txBody>
      </p:sp>
      <p:sp>
        <p:nvSpPr>
          <p:cNvPr id="9" name="Left Brace 8"/>
          <p:cNvSpPr/>
          <p:nvPr/>
        </p:nvSpPr>
        <p:spPr bwMode="auto">
          <a:xfrm>
            <a:off x="3023828" y="1916832"/>
            <a:ext cx="756084" cy="3888432"/>
          </a:xfrm>
          <a:prstGeom prst="leftBrac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a typeface="Arial Unicode MS" panose="020B0604020202020204" pitchFamily="34" charset="-128"/>
              <a:cs typeface="Arial Unicode MS" panose="020B0604020202020204" pitchFamily="34" charset="-128"/>
            </a:endParaRPr>
          </a:p>
        </p:txBody>
      </p:sp>
      <p:pic>
        <p:nvPicPr>
          <p:cNvPr id="10" name="Picture 9"/>
          <p:cNvPicPr>
            <a:picLocks noChangeAspect="1"/>
          </p:cNvPicPr>
          <p:nvPr/>
        </p:nvPicPr>
        <p:blipFill rotWithShape="1">
          <a:blip r:embed="rId6"/>
          <a:srcRect l="34870" t="48436" r="35599" b="28625"/>
          <a:stretch/>
        </p:blipFill>
        <p:spPr>
          <a:xfrm>
            <a:off x="143508" y="2551567"/>
            <a:ext cx="2880320" cy="2088232"/>
          </a:xfrm>
          <a:prstGeom prst="rect">
            <a:avLst/>
          </a:prstGeom>
        </p:spPr>
      </p:pic>
      <p:sp>
        <p:nvSpPr>
          <p:cNvPr id="11" name="Title 5"/>
          <p:cNvSpPr txBox="1">
            <a:spLocks/>
          </p:cNvSpPr>
          <p:nvPr/>
        </p:nvSpPr>
        <p:spPr>
          <a:xfrm>
            <a:off x="2931196" y="6047490"/>
            <a:ext cx="3285006" cy="631257"/>
          </a:xfrm>
          <a:prstGeom prst="rect">
            <a:avLst/>
          </a:prstGeom>
        </p:spPr>
        <p:txBody>
          <a:bodyPr/>
          <a:lstStyle>
            <a:lvl1pPr algn="l" rtl="0" fontAlgn="base">
              <a:spcBef>
                <a:spcPct val="0"/>
              </a:spcBef>
              <a:spcAft>
                <a:spcPct val="0"/>
              </a:spcAft>
              <a:defRPr sz="3600" b="1" kern="1200">
                <a:solidFill>
                  <a:srgbClr val="005FA9"/>
                </a:solidFill>
                <a:latin typeface="+mj-lt"/>
                <a:ea typeface="+mj-ea"/>
                <a:cs typeface="+mj-cs"/>
              </a:defRPr>
            </a:lvl1pPr>
            <a:lvl2pPr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2pPr>
            <a:lvl3pPr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3pPr>
            <a:lvl4pPr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4pPr>
            <a:lvl5pPr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5pPr>
            <a:lvl6pPr marL="457200"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6pPr>
            <a:lvl7pPr marL="914400"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7pPr>
            <a:lvl8pPr marL="1371600"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8pPr>
            <a:lvl9pPr marL="1828800"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r>
              <a:rPr lang="en-IE" altLang="en-US" dirty="0" smtClean="0"/>
              <a:t> </a:t>
            </a:r>
            <a:r>
              <a:rPr lang="en-IE" altLang="en-US" sz="2400" dirty="0" smtClean="0">
                <a:hlinkClick r:id="rId5"/>
              </a:rPr>
              <a:t>www.een-ireland.ie</a:t>
            </a:r>
            <a:r>
              <a:rPr lang="en-IE" altLang="en-US" dirty="0" smtClean="0"/>
              <a:t> </a:t>
            </a:r>
            <a:endParaRPr lang="en-IE" altLang="en-US" sz="2800" dirty="0" smtClean="0">
              <a:solidFill>
                <a:srgbClr val="0033CC"/>
              </a:solidFill>
            </a:endParaRPr>
          </a:p>
        </p:txBody>
      </p:sp>
    </p:spTree>
    <p:extLst>
      <p:ext uri="{BB962C8B-B14F-4D97-AF65-F5344CB8AC3E}">
        <p14:creationId xmlns:p14="http://schemas.microsoft.com/office/powerpoint/2010/main" val="9493602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Logo-NET-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096000"/>
            <a:ext cx="6858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7"/>
          <p:cNvSpPr>
            <a:spLocks noChangeArrowheads="1"/>
          </p:cNvSpPr>
          <p:nvPr/>
        </p:nvSpPr>
        <p:spPr bwMode="auto">
          <a:xfrm>
            <a:off x="1741488" y="549275"/>
            <a:ext cx="184150" cy="396875"/>
          </a:xfrm>
          <a:prstGeom prst="rect">
            <a:avLst/>
          </a:prstGeom>
          <a:noFill/>
          <a:ln>
            <a:noFill/>
          </a:ln>
          <a:effectLst>
            <a:outerShdw dist="107763" dir="2700000" algn="ctr" rotWithShape="0">
              <a:srgbClr val="808080"/>
            </a:outerShdw>
          </a:effectLst>
          <a:extLst>
            <a:ext uri="{909E8E84-426E-40DD-AFC4-6F175D3DCCD1}">
              <a14:hiddenFill xmlns:a14="http://schemas.microsoft.com/office/drawing/2010/main">
                <a:solidFill>
                  <a:srgbClr val="D8EBB3"/>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C9C9C9"/>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6B6B6B"/>
              </a:buClr>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C9C9C9"/>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6B6B6B"/>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ClrTx/>
              <a:buFontTx/>
              <a:buNone/>
            </a:pPr>
            <a:endParaRPr lang="en-IE" altLang="en-US" sz="2000">
              <a:latin typeface="Verdana" panose="020B060403050404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1998" y="6050665"/>
            <a:ext cx="968152" cy="669990"/>
          </a:xfrm>
          <a:prstGeom prst="rect">
            <a:avLst/>
          </a:prstGeom>
        </p:spPr>
      </p:pic>
      <p:pic>
        <p:nvPicPr>
          <p:cNvPr id="3" name="Picture 2"/>
          <p:cNvPicPr>
            <a:picLocks noChangeAspect="1"/>
          </p:cNvPicPr>
          <p:nvPr/>
        </p:nvPicPr>
        <p:blipFill rotWithShape="1">
          <a:blip r:embed="rId5"/>
          <a:srcRect l="66617" t="47645" r="4590" b="29415"/>
          <a:stretch/>
        </p:blipFill>
        <p:spPr>
          <a:xfrm>
            <a:off x="337332" y="2420888"/>
            <a:ext cx="2808312" cy="2088232"/>
          </a:xfrm>
          <a:prstGeom prst="rect">
            <a:avLst/>
          </a:prstGeom>
        </p:spPr>
      </p:pic>
      <p:sp>
        <p:nvSpPr>
          <p:cNvPr id="7" name="Title 5"/>
          <p:cNvSpPr txBox="1">
            <a:spLocks/>
          </p:cNvSpPr>
          <p:nvPr/>
        </p:nvSpPr>
        <p:spPr>
          <a:xfrm>
            <a:off x="191060" y="464110"/>
            <a:ext cx="3285006" cy="631257"/>
          </a:xfrm>
          <a:prstGeom prst="rect">
            <a:avLst/>
          </a:prstGeom>
        </p:spPr>
        <p:txBody>
          <a:bodyPr/>
          <a:lstStyle>
            <a:lvl1pPr algn="l" rtl="0" fontAlgn="base">
              <a:spcBef>
                <a:spcPct val="0"/>
              </a:spcBef>
              <a:spcAft>
                <a:spcPct val="0"/>
              </a:spcAft>
              <a:defRPr sz="3600" b="1" kern="1200">
                <a:solidFill>
                  <a:srgbClr val="005FA9"/>
                </a:solidFill>
                <a:latin typeface="+mj-lt"/>
                <a:ea typeface="+mj-ea"/>
                <a:cs typeface="+mj-cs"/>
              </a:defRPr>
            </a:lvl1pPr>
            <a:lvl2pPr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2pPr>
            <a:lvl3pPr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3pPr>
            <a:lvl4pPr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4pPr>
            <a:lvl5pPr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5pPr>
            <a:lvl6pPr marL="457200"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6pPr>
            <a:lvl7pPr marL="914400"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7pPr>
            <a:lvl8pPr marL="1371600"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8pPr>
            <a:lvl9pPr marL="1828800"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r>
              <a:rPr lang="en-IE" altLang="en-US" dirty="0" smtClean="0"/>
              <a:t> </a:t>
            </a:r>
            <a:r>
              <a:rPr lang="en-IE" altLang="en-US" sz="2800" dirty="0" smtClean="0">
                <a:solidFill>
                  <a:srgbClr val="0033CC"/>
                </a:solidFill>
              </a:rPr>
              <a:t>Our Services</a:t>
            </a:r>
          </a:p>
        </p:txBody>
      </p:sp>
      <p:sp>
        <p:nvSpPr>
          <p:cNvPr id="8" name="Left Brace 7"/>
          <p:cNvSpPr/>
          <p:nvPr/>
        </p:nvSpPr>
        <p:spPr bwMode="auto">
          <a:xfrm>
            <a:off x="3209770" y="1916832"/>
            <a:ext cx="756084" cy="3888432"/>
          </a:xfrm>
          <a:prstGeom prst="leftBrac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9" name="Rectangle 8"/>
          <p:cNvSpPr/>
          <p:nvPr/>
        </p:nvSpPr>
        <p:spPr>
          <a:xfrm>
            <a:off x="3779912" y="2060848"/>
            <a:ext cx="5184254" cy="3139321"/>
          </a:xfrm>
          <a:prstGeom prst="rect">
            <a:avLst/>
          </a:prstGeom>
        </p:spPr>
        <p:txBody>
          <a:bodyPr wrap="square">
            <a:spAutoFit/>
          </a:bodyPr>
          <a:lstStyle/>
          <a:p>
            <a:r>
              <a:rPr lang="en-IE" sz="1800" dirty="0"/>
              <a:t>Identify partners for your R&amp;D projects - help you find a  partner to join a consortium for a research project under a specific call to be funded by the EU </a:t>
            </a:r>
          </a:p>
          <a:p>
            <a:endParaRPr lang="en-IE" sz="1800" dirty="0"/>
          </a:p>
          <a:p>
            <a:r>
              <a:rPr lang="en-IE" sz="1800" dirty="0"/>
              <a:t>Develop your innovative ideas from concept to market - Horizon 2020 SME Instrument </a:t>
            </a:r>
          </a:p>
          <a:p>
            <a:endParaRPr lang="en-IE" sz="1800" dirty="0"/>
          </a:p>
          <a:p>
            <a:r>
              <a:rPr lang="en-IE" sz="1800" dirty="0"/>
              <a:t>Learn how to protect and exploit your IP - offer advice and access to </a:t>
            </a:r>
            <a:r>
              <a:rPr lang="en-IE" sz="1800" dirty="0" smtClean="0"/>
              <a:t>the European </a:t>
            </a:r>
            <a:r>
              <a:rPr lang="en-IE" sz="1800" dirty="0"/>
              <a:t>IPR Helpdesk </a:t>
            </a:r>
            <a:endParaRPr lang="en-US" sz="1800" dirty="0"/>
          </a:p>
        </p:txBody>
      </p:sp>
      <p:sp>
        <p:nvSpPr>
          <p:cNvPr id="10" name="Title 5"/>
          <p:cNvSpPr txBox="1">
            <a:spLocks/>
          </p:cNvSpPr>
          <p:nvPr/>
        </p:nvSpPr>
        <p:spPr>
          <a:xfrm>
            <a:off x="2931196" y="6047490"/>
            <a:ext cx="3285006" cy="631257"/>
          </a:xfrm>
          <a:prstGeom prst="rect">
            <a:avLst/>
          </a:prstGeom>
        </p:spPr>
        <p:txBody>
          <a:bodyPr/>
          <a:lstStyle>
            <a:lvl1pPr algn="l" rtl="0" fontAlgn="base">
              <a:spcBef>
                <a:spcPct val="0"/>
              </a:spcBef>
              <a:spcAft>
                <a:spcPct val="0"/>
              </a:spcAft>
              <a:defRPr sz="3600" b="1" kern="1200">
                <a:solidFill>
                  <a:srgbClr val="005FA9"/>
                </a:solidFill>
                <a:latin typeface="+mj-lt"/>
                <a:ea typeface="+mj-ea"/>
                <a:cs typeface="+mj-cs"/>
              </a:defRPr>
            </a:lvl1pPr>
            <a:lvl2pPr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2pPr>
            <a:lvl3pPr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3pPr>
            <a:lvl4pPr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4pPr>
            <a:lvl5pPr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5pPr>
            <a:lvl6pPr marL="457200"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6pPr>
            <a:lvl7pPr marL="914400"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7pPr>
            <a:lvl8pPr marL="1371600"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8pPr>
            <a:lvl9pPr marL="1828800"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r>
              <a:rPr lang="en-IE" altLang="en-US" dirty="0" smtClean="0"/>
              <a:t> </a:t>
            </a:r>
            <a:r>
              <a:rPr lang="en-IE" altLang="en-US" sz="2400" dirty="0" smtClean="0">
                <a:hlinkClick r:id="rId6"/>
              </a:rPr>
              <a:t>www.een-ireland.ie</a:t>
            </a:r>
            <a:r>
              <a:rPr lang="en-IE" altLang="en-US" dirty="0" smtClean="0"/>
              <a:t> </a:t>
            </a:r>
            <a:endParaRPr lang="en-IE" altLang="en-US" sz="2800" dirty="0" smtClean="0">
              <a:solidFill>
                <a:srgbClr val="0033CC"/>
              </a:solidFill>
            </a:endParaRPr>
          </a:p>
        </p:txBody>
      </p:sp>
    </p:spTree>
    <p:extLst>
      <p:ext uri="{BB962C8B-B14F-4D97-AF65-F5344CB8AC3E}">
        <p14:creationId xmlns:p14="http://schemas.microsoft.com/office/powerpoint/2010/main" val="752267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Logo-NET-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096000"/>
            <a:ext cx="6858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7"/>
          <p:cNvSpPr>
            <a:spLocks noChangeArrowheads="1"/>
          </p:cNvSpPr>
          <p:nvPr/>
        </p:nvSpPr>
        <p:spPr bwMode="auto">
          <a:xfrm>
            <a:off x="1741488" y="549275"/>
            <a:ext cx="184150" cy="396875"/>
          </a:xfrm>
          <a:prstGeom prst="rect">
            <a:avLst/>
          </a:prstGeom>
          <a:noFill/>
          <a:ln>
            <a:noFill/>
          </a:ln>
          <a:effectLst>
            <a:outerShdw dist="107763" dir="2700000" algn="ctr" rotWithShape="0">
              <a:srgbClr val="808080"/>
            </a:outerShdw>
          </a:effectLst>
          <a:extLst>
            <a:ext uri="{909E8E84-426E-40DD-AFC4-6F175D3DCCD1}">
              <a14:hiddenFill xmlns:a14="http://schemas.microsoft.com/office/drawing/2010/main">
                <a:solidFill>
                  <a:srgbClr val="D8EBB3"/>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C9C9C9"/>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6B6B6B"/>
              </a:buClr>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C9C9C9"/>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6B6B6B"/>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ClrTx/>
              <a:buFontTx/>
              <a:buNone/>
            </a:pPr>
            <a:endParaRPr lang="en-IE" altLang="en-US" sz="2000">
              <a:latin typeface="Verdana" panose="020B0604030504040204" pitchFamily="34" charset="0"/>
            </a:endParaRPr>
          </a:p>
        </p:txBody>
      </p:sp>
      <p:sp>
        <p:nvSpPr>
          <p:cNvPr id="31749" name="Rectangle 8"/>
          <p:cNvSpPr>
            <a:spLocks noChangeArrowheads="1"/>
          </p:cNvSpPr>
          <p:nvPr/>
        </p:nvSpPr>
        <p:spPr bwMode="auto">
          <a:xfrm>
            <a:off x="0" y="333375"/>
            <a:ext cx="7772400"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C9C9C9"/>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6B6B6B"/>
              </a:buClr>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C9C9C9"/>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6B6B6B"/>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defRPr/>
            </a:pPr>
            <a:endParaRPr lang="en-GB" altLang="en-US" sz="2400" b="1" dirty="0" smtClean="0">
              <a:latin typeface="+mj-lt"/>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1998" y="6050665"/>
            <a:ext cx="968152" cy="669990"/>
          </a:xfrm>
          <a:prstGeom prst="rect">
            <a:avLst/>
          </a:prstGeom>
        </p:spPr>
      </p:pic>
      <p:pic>
        <p:nvPicPr>
          <p:cNvPr id="2" name="Picture 1"/>
          <p:cNvPicPr>
            <a:picLocks noChangeAspect="1"/>
          </p:cNvPicPr>
          <p:nvPr/>
        </p:nvPicPr>
        <p:blipFill rotWithShape="1">
          <a:blip r:embed="rId5"/>
          <a:srcRect l="33020" t="25884" r="35604" b="64913"/>
          <a:stretch/>
        </p:blipFill>
        <p:spPr>
          <a:xfrm>
            <a:off x="0" y="1158207"/>
            <a:ext cx="3775786" cy="830634"/>
          </a:xfrm>
          <a:prstGeom prst="rect">
            <a:avLst/>
          </a:prstGeom>
        </p:spPr>
      </p:pic>
      <p:sp>
        <p:nvSpPr>
          <p:cNvPr id="3" name="Rectangle 2"/>
          <p:cNvSpPr/>
          <p:nvPr/>
        </p:nvSpPr>
        <p:spPr>
          <a:xfrm>
            <a:off x="64045" y="514958"/>
            <a:ext cx="6336704" cy="461665"/>
          </a:xfrm>
          <a:prstGeom prst="rect">
            <a:avLst/>
          </a:prstGeom>
        </p:spPr>
        <p:txBody>
          <a:bodyPr wrap="square">
            <a:spAutoFit/>
          </a:bodyPr>
          <a:lstStyle/>
          <a:p>
            <a:r>
              <a:rPr lang="en-US" b="1" dirty="0">
                <a:solidFill>
                  <a:srgbClr val="0033CC"/>
                </a:solidFill>
              </a:rPr>
              <a:t>EEN Partnering Opportunities Database</a:t>
            </a:r>
          </a:p>
        </p:txBody>
      </p:sp>
      <p:pic>
        <p:nvPicPr>
          <p:cNvPr id="4" name="Picture 3"/>
          <p:cNvPicPr>
            <a:picLocks noChangeAspect="1"/>
          </p:cNvPicPr>
          <p:nvPr/>
        </p:nvPicPr>
        <p:blipFill rotWithShape="1">
          <a:blip r:embed="rId6"/>
          <a:srcRect l="2750" t="31297" r="2750" b="7180"/>
          <a:stretch/>
        </p:blipFill>
        <p:spPr>
          <a:xfrm>
            <a:off x="2325879" y="4032054"/>
            <a:ext cx="4495639" cy="2194689"/>
          </a:xfrm>
          <a:prstGeom prst="rect">
            <a:avLst/>
          </a:prstGeom>
        </p:spPr>
      </p:pic>
      <p:sp>
        <p:nvSpPr>
          <p:cNvPr id="9" name="Rectangle 8"/>
          <p:cNvSpPr/>
          <p:nvPr/>
        </p:nvSpPr>
        <p:spPr>
          <a:xfrm>
            <a:off x="4572091" y="1340867"/>
            <a:ext cx="4362713" cy="1938992"/>
          </a:xfrm>
          <a:prstGeom prst="rect">
            <a:avLst/>
          </a:prstGeom>
        </p:spPr>
        <p:txBody>
          <a:bodyPr wrap="square">
            <a:spAutoFit/>
          </a:bodyPr>
          <a:lstStyle/>
          <a:p>
            <a:r>
              <a:rPr lang="en-US" b="1" dirty="0" smtClean="0"/>
              <a:t>Search our database </a:t>
            </a:r>
          </a:p>
          <a:p>
            <a:pPr marL="342900" indent="-342900">
              <a:buFont typeface="Arial" panose="020B0604020202020204" pitchFamily="34" charset="0"/>
              <a:buChar char="•"/>
            </a:pPr>
            <a:r>
              <a:rPr lang="en-US" dirty="0" smtClean="0"/>
              <a:t>To find commercial partners</a:t>
            </a:r>
          </a:p>
          <a:p>
            <a:pPr marL="342900" indent="-342900">
              <a:buFont typeface="Arial" panose="020B0604020202020204" pitchFamily="34" charset="0"/>
              <a:buChar char="•"/>
            </a:pPr>
            <a:r>
              <a:rPr lang="en-US" dirty="0" smtClean="0"/>
              <a:t>To find technology partners</a:t>
            </a:r>
          </a:p>
          <a:p>
            <a:pPr marL="342900" indent="-342900">
              <a:buFont typeface="Arial" panose="020B0604020202020204" pitchFamily="34" charset="0"/>
              <a:buChar char="•"/>
            </a:pPr>
            <a:r>
              <a:rPr lang="en-US" dirty="0" smtClean="0"/>
              <a:t>To find R&amp;D partners for EU funding proposals </a:t>
            </a:r>
            <a:endParaRPr lang="en-US" dirty="0"/>
          </a:p>
        </p:txBody>
      </p:sp>
      <p:sp>
        <p:nvSpPr>
          <p:cNvPr id="10" name="Title 5"/>
          <p:cNvSpPr txBox="1">
            <a:spLocks/>
          </p:cNvSpPr>
          <p:nvPr/>
        </p:nvSpPr>
        <p:spPr>
          <a:xfrm>
            <a:off x="2931196" y="6226743"/>
            <a:ext cx="3285006" cy="631257"/>
          </a:xfrm>
          <a:prstGeom prst="rect">
            <a:avLst/>
          </a:prstGeom>
        </p:spPr>
        <p:txBody>
          <a:bodyPr/>
          <a:lstStyle>
            <a:lvl1pPr algn="l" rtl="0" fontAlgn="base">
              <a:spcBef>
                <a:spcPct val="0"/>
              </a:spcBef>
              <a:spcAft>
                <a:spcPct val="0"/>
              </a:spcAft>
              <a:defRPr sz="3600" b="1" kern="1200">
                <a:solidFill>
                  <a:srgbClr val="005FA9"/>
                </a:solidFill>
                <a:latin typeface="+mj-lt"/>
                <a:ea typeface="+mj-ea"/>
                <a:cs typeface="+mj-cs"/>
              </a:defRPr>
            </a:lvl1pPr>
            <a:lvl2pPr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2pPr>
            <a:lvl3pPr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3pPr>
            <a:lvl4pPr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4pPr>
            <a:lvl5pPr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5pPr>
            <a:lvl6pPr marL="457200"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6pPr>
            <a:lvl7pPr marL="914400"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7pPr>
            <a:lvl8pPr marL="1371600"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8pPr>
            <a:lvl9pPr marL="1828800"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r>
              <a:rPr lang="en-IE" altLang="en-US" dirty="0" smtClean="0"/>
              <a:t> </a:t>
            </a:r>
            <a:r>
              <a:rPr lang="en-IE" altLang="en-US" sz="2400" dirty="0" smtClean="0">
                <a:hlinkClick r:id="rId7"/>
              </a:rPr>
              <a:t>www.een-ireland.ie</a:t>
            </a:r>
            <a:r>
              <a:rPr lang="en-IE" altLang="en-US" dirty="0" smtClean="0"/>
              <a:t> </a:t>
            </a:r>
            <a:endParaRPr lang="en-IE" altLang="en-US" sz="2800" dirty="0" smtClean="0">
              <a:solidFill>
                <a:srgbClr val="0033CC"/>
              </a:solidFill>
            </a:endParaRPr>
          </a:p>
        </p:txBody>
      </p:sp>
      <p:sp>
        <p:nvSpPr>
          <p:cNvPr id="5" name="Rectangle 4"/>
          <p:cNvSpPr/>
          <p:nvPr/>
        </p:nvSpPr>
        <p:spPr>
          <a:xfrm>
            <a:off x="1183668" y="1903891"/>
            <a:ext cx="3816424" cy="2108269"/>
          </a:xfrm>
          <a:prstGeom prst="rect">
            <a:avLst/>
          </a:prstGeom>
        </p:spPr>
        <p:txBody>
          <a:bodyPr wrap="square">
            <a:spAutoFit/>
          </a:bodyPr>
          <a:lstStyle/>
          <a:p>
            <a:r>
              <a:rPr lang="en-US" sz="2000" dirty="0"/>
              <a:t>Opportunities in </a:t>
            </a:r>
            <a:r>
              <a:rPr lang="en-US" sz="2000" dirty="0" smtClean="0"/>
              <a:t>total</a:t>
            </a:r>
          </a:p>
          <a:p>
            <a:endParaRPr lang="en-US" sz="2000" dirty="0"/>
          </a:p>
          <a:p>
            <a:r>
              <a:rPr lang="en-US" sz="2000" dirty="0"/>
              <a:t>Technology </a:t>
            </a:r>
            <a:r>
              <a:rPr lang="en-US" sz="2000" dirty="0" smtClean="0"/>
              <a:t>Opportunities</a:t>
            </a:r>
          </a:p>
          <a:p>
            <a:endParaRPr lang="en-US" sz="2000" dirty="0"/>
          </a:p>
          <a:p>
            <a:r>
              <a:rPr lang="en-US" sz="2000" dirty="0"/>
              <a:t>Business </a:t>
            </a:r>
            <a:r>
              <a:rPr lang="en-US" sz="2000" dirty="0" smtClean="0"/>
              <a:t>Opportunities</a:t>
            </a:r>
          </a:p>
          <a:p>
            <a:endParaRPr lang="en-US" sz="1100" dirty="0"/>
          </a:p>
          <a:p>
            <a:r>
              <a:rPr lang="en-US" sz="2000" dirty="0"/>
              <a:t>Research Partner Opportunities</a:t>
            </a:r>
          </a:p>
        </p:txBody>
      </p:sp>
      <p:pic>
        <p:nvPicPr>
          <p:cNvPr id="12" name="Picture 11"/>
          <p:cNvPicPr/>
          <p:nvPr/>
        </p:nvPicPr>
        <p:blipFill rotWithShape="1">
          <a:blip r:embed="rId8"/>
          <a:srcRect l="35202" t="64050" r="59393" b="22714"/>
          <a:stretch/>
        </p:blipFill>
        <p:spPr bwMode="auto">
          <a:xfrm>
            <a:off x="255298" y="1898934"/>
            <a:ext cx="928370" cy="1704340"/>
          </a:xfrm>
          <a:prstGeom prst="rect">
            <a:avLst/>
          </a:prstGeom>
          <a:ln>
            <a:noFill/>
          </a:ln>
          <a:extLst>
            <a:ext uri="{53640926-AAD7-44D8-BBD7-CCE9431645EC}">
              <a14:shadowObscured xmlns:a14="http://schemas.microsoft.com/office/drawing/2010/main"/>
            </a:ext>
          </a:extLst>
        </p:spPr>
      </p:pic>
      <p:pic>
        <p:nvPicPr>
          <p:cNvPr id="13" name="Picture 12"/>
          <p:cNvPicPr/>
          <p:nvPr/>
        </p:nvPicPr>
        <p:blipFill rotWithShape="1">
          <a:blip r:embed="rId9"/>
          <a:srcRect l="35459" t="78442" r="60299" b="18414"/>
          <a:stretch/>
        </p:blipFill>
        <p:spPr bwMode="auto">
          <a:xfrm>
            <a:off x="387363" y="3641057"/>
            <a:ext cx="796305" cy="44335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330506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Logo-NET-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096000"/>
            <a:ext cx="6858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7"/>
          <p:cNvSpPr>
            <a:spLocks noChangeArrowheads="1"/>
          </p:cNvSpPr>
          <p:nvPr/>
        </p:nvSpPr>
        <p:spPr bwMode="auto">
          <a:xfrm>
            <a:off x="1741488" y="549275"/>
            <a:ext cx="184150" cy="396875"/>
          </a:xfrm>
          <a:prstGeom prst="rect">
            <a:avLst/>
          </a:prstGeom>
          <a:noFill/>
          <a:ln>
            <a:noFill/>
          </a:ln>
          <a:effectLst>
            <a:outerShdw dist="107763" dir="2700000" algn="ctr" rotWithShape="0">
              <a:srgbClr val="808080"/>
            </a:outerShdw>
          </a:effectLst>
          <a:extLst>
            <a:ext uri="{909E8E84-426E-40DD-AFC4-6F175D3DCCD1}">
              <a14:hiddenFill xmlns:a14="http://schemas.microsoft.com/office/drawing/2010/main">
                <a:solidFill>
                  <a:srgbClr val="D8EBB3"/>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C9C9C9"/>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6B6B6B"/>
              </a:buClr>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C9C9C9"/>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6B6B6B"/>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ClrTx/>
              <a:buFontTx/>
              <a:buNone/>
            </a:pPr>
            <a:endParaRPr lang="en-IE" altLang="en-US" sz="2000">
              <a:latin typeface="Verdana" panose="020B060403050404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1998" y="6050665"/>
            <a:ext cx="968152" cy="669990"/>
          </a:xfrm>
          <a:prstGeom prst="rect">
            <a:avLst/>
          </a:prstGeom>
        </p:spPr>
      </p:pic>
      <p:pic>
        <p:nvPicPr>
          <p:cNvPr id="2" name="Picture 1"/>
          <p:cNvPicPr>
            <a:picLocks noChangeAspect="1"/>
          </p:cNvPicPr>
          <p:nvPr/>
        </p:nvPicPr>
        <p:blipFill rotWithShape="1">
          <a:blip r:embed="rId5"/>
          <a:srcRect l="10624" t="64962" r="30540" b="24407"/>
          <a:stretch/>
        </p:blipFill>
        <p:spPr>
          <a:xfrm>
            <a:off x="666239" y="2258278"/>
            <a:ext cx="7814920" cy="748237"/>
          </a:xfrm>
          <a:prstGeom prst="rect">
            <a:avLst/>
          </a:prstGeom>
        </p:spPr>
      </p:pic>
      <p:sp>
        <p:nvSpPr>
          <p:cNvPr id="7" name="Title 5"/>
          <p:cNvSpPr txBox="1">
            <a:spLocks/>
          </p:cNvSpPr>
          <p:nvPr/>
        </p:nvSpPr>
        <p:spPr>
          <a:xfrm>
            <a:off x="2931196" y="6047490"/>
            <a:ext cx="3285006" cy="631257"/>
          </a:xfrm>
          <a:prstGeom prst="rect">
            <a:avLst/>
          </a:prstGeom>
        </p:spPr>
        <p:txBody>
          <a:bodyPr/>
          <a:lstStyle>
            <a:lvl1pPr algn="l" rtl="0" fontAlgn="base">
              <a:spcBef>
                <a:spcPct val="0"/>
              </a:spcBef>
              <a:spcAft>
                <a:spcPct val="0"/>
              </a:spcAft>
              <a:defRPr sz="3600" b="1" kern="1200">
                <a:solidFill>
                  <a:srgbClr val="005FA9"/>
                </a:solidFill>
                <a:latin typeface="+mj-lt"/>
                <a:ea typeface="+mj-ea"/>
                <a:cs typeface="+mj-cs"/>
              </a:defRPr>
            </a:lvl1pPr>
            <a:lvl2pPr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2pPr>
            <a:lvl3pPr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3pPr>
            <a:lvl4pPr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4pPr>
            <a:lvl5pPr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5pPr>
            <a:lvl6pPr marL="457200"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6pPr>
            <a:lvl7pPr marL="914400"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7pPr>
            <a:lvl8pPr marL="1371600"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8pPr>
            <a:lvl9pPr marL="1828800"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r>
              <a:rPr lang="en-IE" altLang="en-US" dirty="0" smtClean="0"/>
              <a:t> </a:t>
            </a:r>
            <a:r>
              <a:rPr lang="en-IE" altLang="en-US" sz="2400" dirty="0" smtClean="0">
                <a:hlinkClick r:id="rId6"/>
              </a:rPr>
              <a:t>www.een-ireland.ie</a:t>
            </a:r>
            <a:r>
              <a:rPr lang="en-IE" altLang="en-US" dirty="0" smtClean="0"/>
              <a:t> </a:t>
            </a:r>
            <a:endParaRPr lang="en-IE" altLang="en-US" sz="2800" dirty="0" smtClean="0">
              <a:solidFill>
                <a:srgbClr val="0033CC"/>
              </a:solidFill>
            </a:endParaRPr>
          </a:p>
        </p:txBody>
      </p:sp>
      <p:sp>
        <p:nvSpPr>
          <p:cNvPr id="8" name="Rectangle 7"/>
          <p:cNvSpPr/>
          <p:nvPr/>
        </p:nvSpPr>
        <p:spPr>
          <a:xfrm>
            <a:off x="64045" y="514958"/>
            <a:ext cx="6336704" cy="461665"/>
          </a:xfrm>
          <a:prstGeom prst="rect">
            <a:avLst/>
          </a:prstGeom>
        </p:spPr>
        <p:txBody>
          <a:bodyPr wrap="square">
            <a:spAutoFit/>
          </a:bodyPr>
          <a:lstStyle/>
          <a:p>
            <a:r>
              <a:rPr lang="en-US" b="1" dirty="0" smtClean="0">
                <a:solidFill>
                  <a:srgbClr val="0033CC"/>
                </a:solidFill>
              </a:rPr>
              <a:t>Business Partner Search</a:t>
            </a:r>
            <a:endParaRPr lang="en-US" b="1" dirty="0">
              <a:solidFill>
                <a:srgbClr val="0033CC"/>
              </a:solidFill>
            </a:endParaRPr>
          </a:p>
        </p:txBody>
      </p:sp>
      <p:sp>
        <p:nvSpPr>
          <p:cNvPr id="10" name="Rectangle 9"/>
          <p:cNvSpPr/>
          <p:nvPr/>
        </p:nvSpPr>
        <p:spPr>
          <a:xfrm>
            <a:off x="415919" y="1356334"/>
            <a:ext cx="7651948" cy="1200329"/>
          </a:xfrm>
          <a:prstGeom prst="rect">
            <a:avLst/>
          </a:prstGeom>
        </p:spPr>
        <p:txBody>
          <a:bodyPr wrap="square">
            <a:spAutoFit/>
          </a:bodyPr>
          <a:lstStyle/>
          <a:p>
            <a:pPr marL="342900" indent="-342900">
              <a:buFont typeface="Arial" panose="020B0604020202020204" pitchFamily="34" charset="0"/>
              <a:buChar char="•"/>
            </a:pPr>
            <a:r>
              <a:rPr lang="en-US" dirty="0" smtClean="0"/>
              <a:t>Search our database to find </a:t>
            </a:r>
            <a:r>
              <a:rPr lang="en-US" b="1" dirty="0" smtClean="0"/>
              <a:t>business partners </a:t>
            </a:r>
            <a:r>
              <a:rPr lang="en-US" dirty="0" smtClean="0"/>
              <a:t>to form the following partnerships</a:t>
            </a:r>
          </a:p>
          <a:p>
            <a:endParaRPr lang="en-US" b="1" dirty="0" smtClean="0"/>
          </a:p>
        </p:txBody>
      </p:sp>
      <p:pic>
        <p:nvPicPr>
          <p:cNvPr id="3" name="Picture 2"/>
          <p:cNvPicPr>
            <a:picLocks noChangeAspect="1"/>
          </p:cNvPicPr>
          <p:nvPr/>
        </p:nvPicPr>
        <p:blipFill rotWithShape="1">
          <a:blip r:embed="rId7"/>
          <a:srcRect l="4227" t="40156" r="66242" b="32282"/>
          <a:stretch/>
        </p:blipFill>
        <p:spPr>
          <a:xfrm>
            <a:off x="1157275" y="3308294"/>
            <a:ext cx="6910592" cy="2496970"/>
          </a:xfrm>
          <a:prstGeom prst="rect">
            <a:avLst/>
          </a:prstGeom>
        </p:spPr>
      </p:pic>
    </p:spTree>
    <p:extLst>
      <p:ext uri="{BB962C8B-B14F-4D97-AF65-F5344CB8AC3E}">
        <p14:creationId xmlns:p14="http://schemas.microsoft.com/office/powerpoint/2010/main" val="33656924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Logo-NET-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921" y="6148420"/>
            <a:ext cx="635357" cy="589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7"/>
          <p:cNvSpPr>
            <a:spLocks noChangeArrowheads="1"/>
          </p:cNvSpPr>
          <p:nvPr/>
        </p:nvSpPr>
        <p:spPr bwMode="auto">
          <a:xfrm>
            <a:off x="1741488" y="549275"/>
            <a:ext cx="184150" cy="396875"/>
          </a:xfrm>
          <a:prstGeom prst="rect">
            <a:avLst/>
          </a:prstGeom>
          <a:noFill/>
          <a:ln>
            <a:noFill/>
          </a:ln>
          <a:effectLst>
            <a:outerShdw dist="107763" dir="2700000" algn="ctr" rotWithShape="0">
              <a:srgbClr val="808080"/>
            </a:outerShdw>
          </a:effectLst>
          <a:extLst>
            <a:ext uri="{909E8E84-426E-40DD-AFC4-6F175D3DCCD1}">
              <a14:hiddenFill xmlns:a14="http://schemas.microsoft.com/office/drawing/2010/main">
                <a:solidFill>
                  <a:srgbClr val="D8EBB3"/>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C9C9C9"/>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6B6B6B"/>
              </a:buClr>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C9C9C9"/>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6B6B6B"/>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ClrTx/>
              <a:buFontTx/>
              <a:buNone/>
            </a:pPr>
            <a:endParaRPr lang="en-IE" altLang="en-US" sz="2000">
              <a:latin typeface="Verdana" panose="020B060403050404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2440" y="6085573"/>
            <a:ext cx="917709" cy="635082"/>
          </a:xfrm>
          <a:prstGeom prst="rect">
            <a:avLst/>
          </a:prstGeom>
        </p:spPr>
      </p:pic>
      <p:sp>
        <p:nvSpPr>
          <p:cNvPr id="7" name="Title 5"/>
          <p:cNvSpPr txBox="1">
            <a:spLocks/>
          </p:cNvSpPr>
          <p:nvPr/>
        </p:nvSpPr>
        <p:spPr>
          <a:xfrm>
            <a:off x="2931196" y="6047490"/>
            <a:ext cx="3285006" cy="631257"/>
          </a:xfrm>
          <a:prstGeom prst="rect">
            <a:avLst/>
          </a:prstGeom>
        </p:spPr>
        <p:txBody>
          <a:bodyPr/>
          <a:lstStyle>
            <a:lvl1pPr algn="l" rtl="0" fontAlgn="base">
              <a:spcBef>
                <a:spcPct val="0"/>
              </a:spcBef>
              <a:spcAft>
                <a:spcPct val="0"/>
              </a:spcAft>
              <a:defRPr sz="3600" b="1" kern="1200">
                <a:solidFill>
                  <a:srgbClr val="005FA9"/>
                </a:solidFill>
                <a:latin typeface="+mj-lt"/>
                <a:ea typeface="+mj-ea"/>
                <a:cs typeface="+mj-cs"/>
              </a:defRPr>
            </a:lvl1pPr>
            <a:lvl2pPr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2pPr>
            <a:lvl3pPr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3pPr>
            <a:lvl4pPr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4pPr>
            <a:lvl5pPr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5pPr>
            <a:lvl6pPr marL="457200"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6pPr>
            <a:lvl7pPr marL="914400"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7pPr>
            <a:lvl8pPr marL="1371600"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8pPr>
            <a:lvl9pPr marL="1828800"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r>
              <a:rPr lang="en-IE" altLang="en-US" dirty="0" smtClean="0"/>
              <a:t> </a:t>
            </a:r>
            <a:r>
              <a:rPr lang="en-IE" altLang="en-US" sz="2400" dirty="0" smtClean="0">
                <a:hlinkClick r:id="rId5"/>
              </a:rPr>
              <a:t>www.een-ireland.ie</a:t>
            </a:r>
            <a:r>
              <a:rPr lang="en-IE" altLang="en-US" dirty="0" smtClean="0"/>
              <a:t> </a:t>
            </a:r>
            <a:endParaRPr lang="en-IE" altLang="en-US" sz="2800" dirty="0" smtClean="0">
              <a:solidFill>
                <a:srgbClr val="0033CC"/>
              </a:solidFill>
            </a:endParaRPr>
          </a:p>
        </p:txBody>
      </p:sp>
      <p:sp>
        <p:nvSpPr>
          <p:cNvPr id="8" name="Rectangle 7"/>
          <p:cNvSpPr/>
          <p:nvPr/>
        </p:nvSpPr>
        <p:spPr>
          <a:xfrm>
            <a:off x="64045" y="514958"/>
            <a:ext cx="6336704" cy="461665"/>
          </a:xfrm>
          <a:prstGeom prst="rect">
            <a:avLst/>
          </a:prstGeom>
        </p:spPr>
        <p:txBody>
          <a:bodyPr wrap="square">
            <a:spAutoFit/>
          </a:bodyPr>
          <a:lstStyle/>
          <a:p>
            <a:r>
              <a:rPr lang="en-US" b="1" dirty="0" smtClean="0">
                <a:solidFill>
                  <a:srgbClr val="0033CC"/>
                </a:solidFill>
              </a:rPr>
              <a:t>Technology Partner Search</a:t>
            </a:r>
            <a:endParaRPr lang="en-US" b="1" dirty="0">
              <a:solidFill>
                <a:srgbClr val="0033CC"/>
              </a:solidFill>
            </a:endParaRPr>
          </a:p>
        </p:txBody>
      </p:sp>
      <p:sp>
        <p:nvSpPr>
          <p:cNvPr id="10" name="Rectangle 9"/>
          <p:cNvSpPr/>
          <p:nvPr/>
        </p:nvSpPr>
        <p:spPr>
          <a:xfrm>
            <a:off x="609600" y="1186829"/>
            <a:ext cx="7651948" cy="461665"/>
          </a:xfrm>
          <a:prstGeom prst="rect">
            <a:avLst/>
          </a:prstGeom>
        </p:spPr>
        <p:txBody>
          <a:bodyPr wrap="square">
            <a:spAutoFit/>
          </a:bodyPr>
          <a:lstStyle/>
          <a:p>
            <a:pPr marL="342900" indent="-342900">
              <a:buFont typeface="Arial" panose="020B0604020202020204" pitchFamily="34" charset="0"/>
              <a:buChar char="•"/>
            </a:pPr>
            <a:r>
              <a:rPr lang="en-US" dirty="0" smtClean="0"/>
              <a:t>Search our database to find </a:t>
            </a:r>
            <a:r>
              <a:rPr lang="en-US" b="1" dirty="0" smtClean="0"/>
              <a:t>technology partners</a:t>
            </a:r>
          </a:p>
        </p:txBody>
      </p:sp>
      <p:pic>
        <p:nvPicPr>
          <p:cNvPr id="4" name="Picture 3"/>
          <p:cNvPicPr>
            <a:picLocks noChangeAspect="1"/>
          </p:cNvPicPr>
          <p:nvPr/>
        </p:nvPicPr>
        <p:blipFill rotWithShape="1">
          <a:blip r:embed="rId6"/>
          <a:srcRect l="3489" t="69687" r="65504" b="7672"/>
          <a:stretch/>
        </p:blipFill>
        <p:spPr>
          <a:xfrm>
            <a:off x="810257" y="1633926"/>
            <a:ext cx="7544495" cy="2801250"/>
          </a:xfrm>
          <a:prstGeom prst="rect">
            <a:avLst/>
          </a:prstGeom>
        </p:spPr>
      </p:pic>
      <p:sp>
        <p:nvSpPr>
          <p:cNvPr id="11" name="Rectangle 10"/>
          <p:cNvSpPr/>
          <p:nvPr/>
        </p:nvSpPr>
        <p:spPr>
          <a:xfrm>
            <a:off x="609600" y="4411513"/>
            <a:ext cx="7651948" cy="461665"/>
          </a:xfrm>
          <a:prstGeom prst="rect">
            <a:avLst/>
          </a:prstGeom>
        </p:spPr>
        <p:txBody>
          <a:bodyPr wrap="square">
            <a:spAutoFit/>
          </a:bodyPr>
          <a:lstStyle/>
          <a:p>
            <a:pPr marL="342900" indent="-342900">
              <a:buFont typeface="Arial" panose="020B0604020202020204" pitchFamily="34" charset="0"/>
              <a:buChar char="•"/>
            </a:pPr>
            <a:r>
              <a:rPr lang="en-IE" dirty="0" smtClean="0"/>
              <a:t>Type of technology agreements</a:t>
            </a:r>
            <a:endParaRPr lang="en-US" b="1" dirty="0" smtClean="0"/>
          </a:p>
        </p:txBody>
      </p:sp>
      <p:pic>
        <p:nvPicPr>
          <p:cNvPr id="12" name="Picture 11"/>
          <p:cNvPicPr>
            <a:picLocks noChangeAspect="1"/>
          </p:cNvPicPr>
          <p:nvPr/>
        </p:nvPicPr>
        <p:blipFill rotWithShape="1">
          <a:blip r:embed="rId7"/>
          <a:srcRect l="9842" t="62710" r="31286" b="22071"/>
          <a:stretch/>
        </p:blipFill>
        <p:spPr>
          <a:xfrm>
            <a:off x="845656" y="4873178"/>
            <a:ext cx="7056784" cy="1368152"/>
          </a:xfrm>
          <a:prstGeom prst="rect">
            <a:avLst/>
          </a:prstGeom>
        </p:spPr>
      </p:pic>
    </p:spTree>
    <p:extLst>
      <p:ext uri="{BB962C8B-B14F-4D97-AF65-F5344CB8AC3E}">
        <p14:creationId xmlns:p14="http://schemas.microsoft.com/office/powerpoint/2010/main" val="8727674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Logo-NET-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096000"/>
            <a:ext cx="6858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7"/>
          <p:cNvSpPr>
            <a:spLocks noChangeArrowheads="1"/>
          </p:cNvSpPr>
          <p:nvPr/>
        </p:nvSpPr>
        <p:spPr bwMode="auto">
          <a:xfrm>
            <a:off x="1741488" y="549275"/>
            <a:ext cx="184150" cy="396875"/>
          </a:xfrm>
          <a:prstGeom prst="rect">
            <a:avLst/>
          </a:prstGeom>
          <a:noFill/>
          <a:ln>
            <a:noFill/>
          </a:ln>
          <a:effectLst>
            <a:outerShdw dist="107763" dir="2700000" algn="ctr" rotWithShape="0">
              <a:srgbClr val="808080"/>
            </a:outerShdw>
          </a:effectLst>
          <a:extLst>
            <a:ext uri="{909E8E84-426E-40DD-AFC4-6F175D3DCCD1}">
              <a14:hiddenFill xmlns:a14="http://schemas.microsoft.com/office/drawing/2010/main">
                <a:solidFill>
                  <a:srgbClr val="D8EBB3"/>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C9C9C9"/>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6B6B6B"/>
              </a:buClr>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C9C9C9"/>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6B6B6B"/>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ClrTx/>
              <a:buFontTx/>
              <a:buNone/>
            </a:pPr>
            <a:endParaRPr lang="en-IE" altLang="en-US" sz="2000">
              <a:latin typeface="Verdana" panose="020B060403050404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1998" y="6050665"/>
            <a:ext cx="968152" cy="669990"/>
          </a:xfrm>
          <a:prstGeom prst="rect">
            <a:avLst/>
          </a:prstGeom>
        </p:spPr>
      </p:pic>
      <p:pic>
        <p:nvPicPr>
          <p:cNvPr id="2" name="Picture 1"/>
          <p:cNvPicPr>
            <a:picLocks noChangeAspect="1"/>
          </p:cNvPicPr>
          <p:nvPr/>
        </p:nvPicPr>
        <p:blipFill rotWithShape="1">
          <a:blip r:embed="rId5"/>
          <a:srcRect l="1275" t="40156" r="27114" b="18008"/>
          <a:stretch/>
        </p:blipFill>
        <p:spPr>
          <a:xfrm>
            <a:off x="-48059" y="1340768"/>
            <a:ext cx="9203469" cy="4032448"/>
          </a:xfrm>
          <a:prstGeom prst="rect">
            <a:avLst/>
          </a:prstGeom>
        </p:spPr>
      </p:pic>
      <p:sp>
        <p:nvSpPr>
          <p:cNvPr id="7" name="Title 5"/>
          <p:cNvSpPr txBox="1">
            <a:spLocks/>
          </p:cNvSpPr>
          <p:nvPr/>
        </p:nvSpPr>
        <p:spPr>
          <a:xfrm>
            <a:off x="2931196" y="6047490"/>
            <a:ext cx="3285006" cy="631257"/>
          </a:xfrm>
          <a:prstGeom prst="rect">
            <a:avLst/>
          </a:prstGeom>
        </p:spPr>
        <p:txBody>
          <a:bodyPr/>
          <a:lstStyle>
            <a:lvl1pPr algn="l" rtl="0" fontAlgn="base">
              <a:spcBef>
                <a:spcPct val="0"/>
              </a:spcBef>
              <a:spcAft>
                <a:spcPct val="0"/>
              </a:spcAft>
              <a:defRPr sz="3600" b="1" kern="1200">
                <a:solidFill>
                  <a:srgbClr val="005FA9"/>
                </a:solidFill>
                <a:latin typeface="+mj-lt"/>
                <a:ea typeface="+mj-ea"/>
                <a:cs typeface="+mj-cs"/>
              </a:defRPr>
            </a:lvl1pPr>
            <a:lvl2pPr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2pPr>
            <a:lvl3pPr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3pPr>
            <a:lvl4pPr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4pPr>
            <a:lvl5pPr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5pPr>
            <a:lvl6pPr marL="457200"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6pPr>
            <a:lvl7pPr marL="914400"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7pPr>
            <a:lvl8pPr marL="1371600"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8pPr>
            <a:lvl9pPr marL="1828800"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r>
              <a:rPr lang="en-IE" altLang="en-US" dirty="0" smtClean="0"/>
              <a:t> </a:t>
            </a:r>
            <a:r>
              <a:rPr lang="en-IE" altLang="en-US" sz="2400" dirty="0" smtClean="0">
                <a:hlinkClick r:id="rId6"/>
              </a:rPr>
              <a:t>www.een-ireland.ie</a:t>
            </a:r>
            <a:r>
              <a:rPr lang="en-IE" altLang="en-US" dirty="0" smtClean="0"/>
              <a:t> </a:t>
            </a:r>
            <a:endParaRPr lang="en-IE" altLang="en-US" sz="2800" dirty="0" smtClean="0">
              <a:solidFill>
                <a:srgbClr val="0033CC"/>
              </a:solidFill>
            </a:endParaRPr>
          </a:p>
        </p:txBody>
      </p:sp>
    </p:spTree>
    <p:extLst>
      <p:ext uri="{BB962C8B-B14F-4D97-AF65-F5344CB8AC3E}">
        <p14:creationId xmlns:p14="http://schemas.microsoft.com/office/powerpoint/2010/main" val="23117536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p:nvPr>
        </p:nvGraphicFramePr>
        <p:xfrm>
          <a:off x="1258888" y="5625244"/>
          <a:ext cx="5653372" cy="3183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627" name="Title 1"/>
          <p:cNvSpPr>
            <a:spLocks noGrp="1"/>
          </p:cNvSpPr>
          <p:nvPr>
            <p:ph type="title" idx="4294967295"/>
          </p:nvPr>
        </p:nvSpPr>
        <p:spPr>
          <a:xfrm>
            <a:off x="170433" y="441417"/>
            <a:ext cx="8640763" cy="3240087"/>
          </a:xfrm>
        </p:spPr>
        <p:txBody>
          <a:bodyPr/>
          <a:lstStyle/>
          <a:p>
            <a:r>
              <a:rPr lang="en-GB" altLang="en-US" sz="2400" dirty="0" smtClean="0">
                <a:solidFill>
                  <a:srgbClr val="0033CC"/>
                </a:solidFill>
              </a:rPr>
              <a:t/>
            </a:r>
            <a:br>
              <a:rPr lang="en-GB" altLang="en-US" sz="2400" dirty="0" smtClean="0">
                <a:solidFill>
                  <a:srgbClr val="0033CC"/>
                </a:solidFill>
              </a:rPr>
            </a:br>
            <a:r>
              <a:rPr lang="en-GB" altLang="en-US" sz="2400" dirty="0" smtClean="0">
                <a:solidFill>
                  <a:srgbClr val="0033CC"/>
                </a:solidFill>
              </a:rPr>
              <a:t/>
            </a:r>
            <a:br>
              <a:rPr lang="en-GB" altLang="en-US" sz="2400" dirty="0" smtClean="0">
                <a:solidFill>
                  <a:srgbClr val="0033CC"/>
                </a:solidFill>
              </a:rPr>
            </a:br>
            <a:r>
              <a:rPr lang="en-GB" altLang="en-US" sz="2400" u="sng" dirty="0" smtClean="0">
                <a:solidFill>
                  <a:srgbClr val="0033CC"/>
                </a:solidFill>
              </a:rPr>
              <a:t>EEN Role H2020</a:t>
            </a:r>
            <a:br>
              <a:rPr lang="en-GB" altLang="en-US" sz="2400" u="sng" dirty="0" smtClean="0">
                <a:solidFill>
                  <a:srgbClr val="0033CC"/>
                </a:solidFill>
              </a:rPr>
            </a:br>
            <a:r>
              <a:rPr lang="en-GB" altLang="en-US" dirty="0" smtClean="0"/>
              <a:t/>
            </a:r>
            <a:br>
              <a:rPr lang="en-GB" altLang="en-US" dirty="0" smtClean="0"/>
            </a:br>
            <a:r>
              <a:rPr lang="en-GB" altLang="en-US" sz="2400" dirty="0" smtClean="0">
                <a:solidFill>
                  <a:srgbClr val="0033CC"/>
                </a:solidFill>
              </a:rPr>
              <a:t>Innovation Management Assessment by EEN Experts</a:t>
            </a:r>
            <a:br>
              <a:rPr lang="en-GB" altLang="en-US" sz="2400" dirty="0" smtClean="0">
                <a:solidFill>
                  <a:srgbClr val="0033CC"/>
                </a:solidFill>
              </a:rPr>
            </a:br>
            <a:r>
              <a:rPr lang="en-GB" altLang="en-US" sz="2400" dirty="0" smtClean="0">
                <a:solidFill>
                  <a:srgbClr val="0033CC"/>
                </a:solidFill>
              </a:rPr>
              <a:t>Selection of EU Approved Coaches with SME</a:t>
            </a:r>
            <a:br>
              <a:rPr lang="en-GB" altLang="en-US" sz="2400" dirty="0" smtClean="0">
                <a:solidFill>
                  <a:srgbClr val="0033CC"/>
                </a:solidFill>
              </a:rPr>
            </a:br>
            <a:r>
              <a:rPr lang="en-GB" altLang="en-US" sz="2400" dirty="0" smtClean="0">
                <a:solidFill>
                  <a:srgbClr val="0033CC"/>
                </a:solidFill>
              </a:rPr>
              <a:t>Programming 3 Days for Phase I + 12 Days for Phase II</a:t>
            </a:r>
            <a:br>
              <a:rPr lang="en-GB" altLang="en-US" sz="2400" dirty="0" smtClean="0">
                <a:solidFill>
                  <a:srgbClr val="0033CC"/>
                </a:solidFill>
              </a:rPr>
            </a:br>
            <a:r>
              <a:rPr lang="en-GB" altLang="en-US" sz="2400" dirty="0" smtClean="0">
                <a:solidFill>
                  <a:srgbClr val="0033CC"/>
                </a:solidFill>
              </a:rPr>
              <a:t>Overseeing Coaching progress + result</a:t>
            </a:r>
            <a:br>
              <a:rPr lang="en-GB" altLang="en-US" sz="2400" dirty="0" smtClean="0">
                <a:solidFill>
                  <a:srgbClr val="0033CC"/>
                </a:solidFill>
              </a:rPr>
            </a:br>
            <a:r>
              <a:rPr lang="en-GB" altLang="en-US" dirty="0" smtClean="0"/>
              <a:t/>
            </a:r>
            <a:br>
              <a:rPr lang="en-GB" altLang="en-US" dirty="0" smtClean="0"/>
            </a:br>
            <a:endParaRPr lang="en-GB" altLang="en-US" sz="2400" dirty="0" smtClean="0">
              <a:solidFill>
                <a:srgbClr val="0033CC"/>
              </a:solidFill>
            </a:endParaRPr>
          </a:p>
        </p:txBody>
      </p:sp>
      <p:sp>
        <p:nvSpPr>
          <p:cNvPr id="5" name="Striped Right Arrow 4"/>
          <p:cNvSpPr/>
          <p:nvPr/>
        </p:nvSpPr>
        <p:spPr>
          <a:xfrm>
            <a:off x="1258888" y="3654277"/>
            <a:ext cx="6265862" cy="792163"/>
          </a:xfrm>
          <a:prstGeom prst="stripedRightArrow">
            <a:avLst>
              <a:gd name="adj1" fmla="val 50000"/>
              <a:gd name="adj2" fmla="val 130626"/>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r>
              <a:rPr lang="en-GB" sz="1800" b="1" dirty="0"/>
              <a:t>FREE Coaching Support</a:t>
            </a:r>
          </a:p>
        </p:txBody>
      </p:sp>
      <p:sp>
        <p:nvSpPr>
          <p:cNvPr id="6" name="Striped Right Arrow 5"/>
          <p:cNvSpPr/>
          <p:nvPr/>
        </p:nvSpPr>
        <p:spPr>
          <a:xfrm>
            <a:off x="1258888" y="4819781"/>
            <a:ext cx="6265862" cy="792162"/>
          </a:xfrm>
          <a:prstGeom prst="stripedRightArrow">
            <a:avLst>
              <a:gd name="adj1" fmla="val 50000"/>
              <a:gd name="adj2" fmla="val 130626"/>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r>
              <a:rPr lang="en-GB" sz="1800" b="1" dirty="0"/>
              <a:t>EEN Key Account Management</a:t>
            </a:r>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24750" y="5985284"/>
            <a:ext cx="1261097" cy="872716"/>
          </a:xfrm>
          <a:prstGeom prst="rect">
            <a:avLst/>
          </a:prstGeom>
        </p:spPr>
      </p:pic>
      <p:sp>
        <p:nvSpPr>
          <p:cNvPr id="8" name="Title 5"/>
          <p:cNvSpPr txBox="1">
            <a:spLocks/>
          </p:cNvSpPr>
          <p:nvPr/>
        </p:nvSpPr>
        <p:spPr>
          <a:xfrm>
            <a:off x="2931196" y="6047490"/>
            <a:ext cx="3285006" cy="631257"/>
          </a:xfrm>
          <a:prstGeom prst="rect">
            <a:avLst/>
          </a:prstGeom>
        </p:spPr>
        <p:txBody>
          <a:bodyPr/>
          <a:lstStyle>
            <a:lvl1pPr algn="l" rtl="0" fontAlgn="base">
              <a:spcBef>
                <a:spcPct val="0"/>
              </a:spcBef>
              <a:spcAft>
                <a:spcPct val="0"/>
              </a:spcAft>
              <a:defRPr sz="3600" b="1" kern="1200">
                <a:solidFill>
                  <a:srgbClr val="005FA9"/>
                </a:solidFill>
                <a:latin typeface="+mj-lt"/>
                <a:ea typeface="+mj-ea"/>
                <a:cs typeface="+mj-cs"/>
              </a:defRPr>
            </a:lvl1pPr>
            <a:lvl2pPr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2pPr>
            <a:lvl3pPr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3pPr>
            <a:lvl4pPr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4pPr>
            <a:lvl5pPr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5pPr>
            <a:lvl6pPr marL="457200"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6pPr>
            <a:lvl7pPr marL="914400"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7pPr>
            <a:lvl8pPr marL="1371600"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8pPr>
            <a:lvl9pPr marL="1828800"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r>
              <a:rPr lang="en-IE" altLang="en-US" dirty="0" smtClean="0"/>
              <a:t> </a:t>
            </a:r>
            <a:r>
              <a:rPr lang="en-IE" altLang="en-US" sz="2400" dirty="0" smtClean="0">
                <a:hlinkClick r:id="rId9"/>
              </a:rPr>
              <a:t>www.een-ireland.ie</a:t>
            </a:r>
            <a:r>
              <a:rPr lang="en-IE" altLang="en-US" dirty="0" smtClean="0"/>
              <a:t> </a:t>
            </a:r>
            <a:endParaRPr lang="en-IE" altLang="en-US" sz="2800" dirty="0" smtClean="0">
              <a:solidFill>
                <a:srgbClr val="0033CC"/>
              </a:solidFill>
            </a:endParaRPr>
          </a:p>
        </p:txBody>
      </p:sp>
    </p:spTree>
    <p:extLst>
      <p:ext uri="{BB962C8B-B14F-4D97-AF65-F5344CB8AC3E}">
        <p14:creationId xmlns:p14="http://schemas.microsoft.com/office/powerpoint/2010/main" val="10253236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Logo-NET-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096000"/>
            <a:ext cx="6858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7"/>
          <p:cNvSpPr>
            <a:spLocks noChangeArrowheads="1"/>
          </p:cNvSpPr>
          <p:nvPr/>
        </p:nvSpPr>
        <p:spPr bwMode="auto">
          <a:xfrm>
            <a:off x="1741488" y="549275"/>
            <a:ext cx="184150" cy="396875"/>
          </a:xfrm>
          <a:prstGeom prst="rect">
            <a:avLst/>
          </a:prstGeom>
          <a:noFill/>
          <a:ln>
            <a:noFill/>
          </a:ln>
          <a:effectLst>
            <a:outerShdw dist="107763" dir="2700000" algn="ctr" rotWithShape="0">
              <a:srgbClr val="808080"/>
            </a:outerShdw>
          </a:effectLst>
          <a:extLst>
            <a:ext uri="{909E8E84-426E-40DD-AFC4-6F175D3DCCD1}">
              <a14:hiddenFill xmlns:a14="http://schemas.microsoft.com/office/drawing/2010/main">
                <a:solidFill>
                  <a:srgbClr val="D8EBB3"/>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C9C9C9"/>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6B6B6B"/>
              </a:buClr>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C9C9C9"/>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6B6B6B"/>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ClrTx/>
              <a:buFontTx/>
              <a:buNone/>
            </a:pPr>
            <a:endParaRPr lang="en-IE" altLang="en-US" sz="2000">
              <a:latin typeface="Verdana" panose="020B0604030504040204" pitchFamily="34" charset="0"/>
            </a:endParaRPr>
          </a:p>
        </p:txBody>
      </p:sp>
      <p:sp>
        <p:nvSpPr>
          <p:cNvPr id="31749" name="Rectangle 8"/>
          <p:cNvSpPr>
            <a:spLocks noChangeArrowheads="1"/>
          </p:cNvSpPr>
          <p:nvPr/>
        </p:nvSpPr>
        <p:spPr bwMode="auto">
          <a:xfrm>
            <a:off x="0" y="333375"/>
            <a:ext cx="7772400"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C9C9C9"/>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6B6B6B"/>
              </a:buClr>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C9C9C9"/>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6B6B6B"/>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defRPr/>
            </a:pPr>
            <a:endParaRPr lang="en-GB" altLang="en-US" sz="2400" b="1" dirty="0" smtClean="0">
              <a:latin typeface="+mj-lt"/>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1998" y="6050665"/>
            <a:ext cx="968152" cy="669990"/>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7710" y="1574394"/>
            <a:ext cx="8532440" cy="4265451"/>
          </a:xfrm>
          <a:prstGeom prst="rect">
            <a:avLst/>
          </a:prstGeom>
        </p:spPr>
      </p:pic>
      <p:sp>
        <p:nvSpPr>
          <p:cNvPr id="3" name="Rectangle 2"/>
          <p:cNvSpPr/>
          <p:nvPr/>
        </p:nvSpPr>
        <p:spPr>
          <a:xfrm>
            <a:off x="0" y="573231"/>
            <a:ext cx="5688632" cy="461665"/>
          </a:xfrm>
          <a:prstGeom prst="rect">
            <a:avLst/>
          </a:prstGeom>
        </p:spPr>
        <p:txBody>
          <a:bodyPr wrap="square">
            <a:spAutoFit/>
          </a:bodyPr>
          <a:lstStyle/>
          <a:p>
            <a:r>
              <a:rPr lang="en-GB" altLang="en-US" b="1" u="sng" dirty="0" smtClean="0">
                <a:solidFill>
                  <a:srgbClr val="0033CC"/>
                </a:solidFill>
              </a:rPr>
              <a:t>SME Instrument Success in Ireland</a:t>
            </a:r>
            <a:endParaRPr lang="en-US" b="1" dirty="0"/>
          </a:p>
        </p:txBody>
      </p:sp>
      <p:sp>
        <p:nvSpPr>
          <p:cNvPr id="8" name="Title 5"/>
          <p:cNvSpPr txBox="1">
            <a:spLocks/>
          </p:cNvSpPr>
          <p:nvPr/>
        </p:nvSpPr>
        <p:spPr>
          <a:xfrm>
            <a:off x="2931196" y="6047490"/>
            <a:ext cx="3285006" cy="631257"/>
          </a:xfrm>
          <a:prstGeom prst="rect">
            <a:avLst/>
          </a:prstGeom>
        </p:spPr>
        <p:txBody>
          <a:bodyPr/>
          <a:lstStyle>
            <a:lvl1pPr algn="l" rtl="0" fontAlgn="base">
              <a:spcBef>
                <a:spcPct val="0"/>
              </a:spcBef>
              <a:spcAft>
                <a:spcPct val="0"/>
              </a:spcAft>
              <a:defRPr sz="3600" b="1" kern="1200">
                <a:solidFill>
                  <a:srgbClr val="005FA9"/>
                </a:solidFill>
                <a:latin typeface="+mj-lt"/>
                <a:ea typeface="+mj-ea"/>
                <a:cs typeface="+mj-cs"/>
              </a:defRPr>
            </a:lvl1pPr>
            <a:lvl2pPr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2pPr>
            <a:lvl3pPr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3pPr>
            <a:lvl4pPr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4pPr>
            <a:lvl5pPr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5pPr>
            <a:lvl6pPr marL="457200"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6pPr>
            <a:lvl7pPr marL="914400"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7pPr>
            <a:lvl8pPr marL="1371600"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8pPr>
            <a:lvl9pPr marL="1828800"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r>
              <a:rPr lang="en-IE" altLang="en-US" dirty="0" smtClean="0"/>
              <a:t> </a:t>
            </a:r>
            <a:r>
              <a:rPr lang="en-IE" altLang="en-US" sz="2400" dirty="0" smtClean="0">
                <a:hlinkClick r:id="rId6"/>
              </a:rPr>
              <a:t>www.een-ireland.ie</a:t>
            </a:r>
            <a:r>
              <a:rPr lang="en-IE" altLang="en-US" dirty="0" smtClean="0"/>
              <a:t> </a:t>
            </a:r>
            <a:endParaRPr lang="en-IE" altLang="en-US" sz="2800" dirty="0" smtClean="0">
              <a:solidFill>
                <a:srgbClr val="0033CC"/>
              </a:solidFill>
            </a:endParaRPr>
          </a:p>
        </p:txBody>
      </p:sp>
    </p:spTree>
    <p:extLst>
      <p:ext uri="{BB962C8B-B14F-4D97-AF65-F5344CB8AC3E}">
        <p14:creationId xmlns:p14="http://schemas.microsoft.com/office/powerpoint/2010/main" val="27672026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t="10625" b="7672"/>
          <a:stretch/>
        </p:blipFill>
        <p:spPr>
          <a:xfrm>
            <a:off x="251520" y="1160748"/>
            <a:ext cx="8754735" cy="5544616"/>
          </a:xfrm>
          <a:prstGeom prst="rect">
            <a:avLst/>
          </a:prstGeom>
        </p:spPr>
      </p:pic>
      <p:sp>
        <p:nvSpPr>
          <p:cNvPr id="4" name="Rectangle 3"/>
          <p:cNvSpPr/>
          <p:nvPr/>
        </p:nvSpPr>
        <p:spPr bwMode="auto">
          <a:xfrm>
            <a:off x="251520" y="468524"/>
            <a:ext cx="4644516" cy="68407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GB" altLang="en-US" sz="2800" b="1" u="sng" dirty="0" smtClean="0">
                <a:solidFill>
                  <a:srgbClr val="0033CC"/>
                </a:solidFill>
              </a:rPr>
              <a:t>www.een-ireland.ie</a:t>
            </a:r>
            <a:endParaRPr lang="en-GB" altLang="en-US" sz="2800" b="1" u="sng" dirty="0">
              <a:solidFill>
                <a:srgbClr val="0033CC"/>
              </a:solidFill>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Verdana" pitchFamily="34" charset="0"/>
              <a:ea typeface="ＭＳ Ｐゴシック" pitchFamily="48" charset="-128"/>
            </a:endParaRPr>
          </a:p>
        </p:txBody>
      </p:sp>
    </p:spTree>
    <p:extLst>
      <p:ext uri="{BB962C8B-B14F-4D97-AF65-F5344CB8AC3E}">
        <p14:creationId xmlns:p14="http://schemas.microsoft.com/office/powerpoint/2010/main" val="39694826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7"/>
          <p:cNvSpPr>
            <a:spLocks noChangeArrowheads="1"/>
          </p:cNvSpPr>
          <p:nvPr/>
        </p:nvSpPr>
        <p:spPr bwMode="auto">
          <a:xfrm>
            <a:off x="1741488" y="549275"/>
            <a:ext cx="184150" cy="396875"/>
          </a:xfrm>
          <a:prstGeom prst="rect">
            <a:avLst/>
          </a:prstGeom>
          <a:noFill/>
          <a:ln>
            <a:noFill/>
          </a:ln>
          <a:effectLst>
            <a:outerShdw dist="107763" dir="2700000" algn="ctr" rotWithShape="0">
              <a:srgbClr val="808080"/>
            </a:outerShdw>
          </a:effectLst>
          <a:extLst>
            <a:ext uri="{909E8E84-426E-40DD-AFC4-6F175D3DCCD1}">
              <a14:hiddenFill xmlns:a14="http://schemas.microsoft.com/office/drawing/2010/main">
                <a:solidFill>
                  <a:srgbClr val="D8EBB3"/>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C9C9C9"/>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6B6B6B"/>
              </a:buClr>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C9C9C9"/>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6B6B6B"/>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ClrTx/>
              <a:buFontTx/>
              <a:buNone/>
            </a:pPr>
            <a:endParaRPr lang="en-IE" altLang="en-US" sz="2000">
              <a:latin typeface="Verdana" panose="020B0604030504040204" pitchFamily="34" charset="0"/>
            </a:endParaRPr>
          </a:p>
        </p:txBody>
      </p:sp>
      <p:sp>
        <p:nvSpPr>
          <p:cNvPr id="31749" name="Rectangle 8"/>
          <p:cNvSpPr>
            <a:spLocks noChangeArrowheads="1"/>
          </p:cNvSpPr>
          <p:nvPr/>
        </p:nvSpPr>
        <p:spPr bwMode="auto">
          <a:xfrm>
            <a:off x="611560" y="373600"/>
            <a:ext cx="6091110" cy="748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C9C9C9"/>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6B6B6B"/>
              </a:buClr>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C9C9C9"/>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6B6B6B"/>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defRPr/>
            </a:pPr>
            <a:endParaRPr lang="en-GB" altLang="en-US" sz="2400" b="1" dirty="0" smtClean="0">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5498" y="1340768"/>
            <a:ext cx="5517232" cy="5517232"/>
          </a:xfrm>
          <a:prstGeom prst="rect">
            <a:avLst/>
          </a:prstGeom>
        </p:spPr>
      </p:pic>
      <p:sp>
        <p:nvSpPr>
          <p:cNvPr id="8" name="Rectangle 2"/>
          <p:cNvSpPr txBox="1">
            <a:spLocks noChangeArrowheads="1"/>
          </p:cNvSpPr>
          <p:nvPr/>
        </p:nvSpPr>
        <p:spPr>
          <a:xfrm>
            <a:off x="143508" y="471033"/>
            <a:ext cx="7099222" cy="588962"/>
          </a:xfrm>
          <a:prstGeom prst="rect">
            <a:avLst/>
          </a:prstGeom>
        </p:spPr>
        <p:txBody>
          <a:bodyPr/>
          <a:lstStyle>
            <a:lvl1pPr algn="l" rtl="0" eaLnBrk="0" fontAlgn="base" hangingPunct="0">
              <a:spcBef>
                <a:spcPct val="0"/>
              </a:spcBef>
              <a:spcAft>
                <a:spcPct val="0"/>
              </a:spcAft>
              <a:defRPr sz="3600" b="1">
                <a:solidFill>
                  <a:srgbClr val="6B6B6B"/>
                </a:solidFill>
                <a:latin typeface="+mj-lt"/>
                <a:ea typeface="+mj-ea"/>
                <a:cs typeface="+mj-cs"/>
              </a:defRPr>
            </a:lvl1pPr>
            <a:lvl2pPr algn="l" rtl="0" eaLnBrk="0" fontAlgn="base" hangingPunct="0">
              <a:spcBef>
                <a:spcPct val="0"/>
              </a:spcBef>
              <a:spcAft>
                <a:spcPct val="0"/>
              </a:spcAft>
              <a:defRPr sz="3600" b="1">
                <a:solidFill>
                  <a:srgbClr val="6B6B6B"/>
                </a:solidFill>
                <a:latin typeface="Arial" charset="0"/>
                <a:ea typeface="ＭＳ Ｐゴシック" pitchFamily="48" charset="-128"/>
              </a:defRPr>
            </a:lvl2pPr>
            <a:lvl3pPr algn="l" rtl="0" eaLnBrk="0" fontAlgn="base" hangingPunct="0">
              <a:spcBef>
                <a:spcPct val="0"/>
              </a:spcBef>
              <a:spcAft>
                <a:spcPct val="0"/>
              </a:spcAft>
              <a:defRPr sz="3600" b="1">
                <a:solidFill>
                  <a:srgbClr val="6B6B6B"/>
                </a:solidFill>
                <a:latin typeface="Arial" charset="0"/>
                <a:ea typeface="ＭＳ Ｐゴシック" pitchFamily="48" charset="-128"/>
              </a:defRPr>
            </a:lvl3pPr>
            <a:lvl4pPr algn="l" rtl="0" eaLnBrk="0" fontAlgn="base" hangingPunct="0">
              <a:spcBef>
                <a:spcPct val="0"/>
              </a:spcBef>
              <a:spcAft>
                <a:spcPct val="0"/>
              </a:spcAft>
              <a:defRPr sz="3600" b="1">
                <a:solidFill>
                  <a:srgbClr val="6B6B6B"/>
                </a:solidFill>
                <a:latin typeface="Arial" charset="0"/>
                <a:ea typeface="ＭＳ Ｐゴシック" pitchFamily="48" charset="-128"/>
              </a:defRPr>
            </a:lvl4pPr>
            <a:lvl5pPr algn="l" rtl="0" eaLnBrk="0" fontAlgn="base" hangingPunct="0">
              <a:spcBef>
                <a:spcPct val="0"/>
              </a:spcBef>
              <a:spcAft>
                <a:spcPct val="0"/>
              </a:spcAft>
              <a:defRPr sz="3600" b="1">
                <a:solidFill>
                  <a:srgbClr val="6B6B6B"/>
                </a:solidFill>
                <a:latin typeface="Arial" charset="0"/>
                <a:ea typeface="ＭＳ Ｐゴシック" pitchFamily="48" charset="-128"/>
              </a:defRPr>
            </a:lvl5pPr>
            <a:lvl6pPr marL="457200" algn="l" rtl="0" fontAlgn="base">
              <a:spcBef>
                <a:spcPct val="0"/>
              </a:spcBef>
              <a:spcAft>
                <a:spcPct val="0"/>
              </a:spcAft>
              <a:defRPr sz="3600" b="1">
                <a:solidFill>
                  <a:srgbClr val="6B6B6B"/>
                </a:solidFill>
                <a:latin typeface="Arial" charset="0"/>
                <a:ea typeface="ＭＳ Ｐゴシック" pitchFamily="48" charset="-128"/>
              </a:defRPr>
            </a:lvl6pPr>
            <a:lvl7pPr marL="914400" algn="l" rtl="0" fontAlgn="base">
              <a:spcBef>
                <a:spcPct val="0"/>
              </a:spcBef>
              <a:spcAft>
                <a:spcPct val="0"/>
              </a:spcAft>
              <a:defRPr sz="3600" b="1">
                <a:solidFill>
                  <a:srgbClr val="6B6B6B"/>
                </a:solidFill>
                <a:latin typeface="Arial" charset="0"/>
                <a:ea typeface="ＭＳ Ｐゴシック" pitchFamily="48" charset="-128"/>
              </a:defRPr>
            </a:lvl7pPr>
            <a:lvl8pPr marL="1371600" algn="l" rtl="0" fontAlgn="base">
              <a:spcBef>
                <a:spcPct val="0"/>
              </a:spcBef>
              <a:spcAft>
                <a:spcPct val="0"/>
              </a:spcAft>
              <a:defRPr sz="3600" b="1">
                <a:solidFill>
                  <a:srgbClr val="6B6B6B"/>
                </a:solidFill>
                <a:latin typeface="Arial" charset="0"/>
                <a:ea typeface="ＭＳ Ｐゴシック" pitchFamily="48" charset="-128"/>
              </a:defRPr>
            </a:lvl8pPr>
            <a:lvl9pPr marL="1828800" algn="l" rtl="0" fontAlgn="base">
              <a:spcBef>
                <a:spcPct val="0"/>
              </a:spcBef>
              <a:spcAft>
                <a:spcPct val="0"/>
              </a:spcAft>
              <a:defRPr sz="3600" b="1">
                <a:solidFill>
                  <a:srgbClr val="6B6B6B"/>
                </a:solidFill>
                <a:latin typeface="Arial" charset="0"/>
                <a:ea typeface="ＭＳ Ｐゴシック" pitchFamily="48" charset="-128"/>
              </a:defRPr>
            </a:lvl9pPr>
          </a:lstStyle>
          <a:p>
            <a:r>
              <a:rPr lang="en-IE" altLang="en-US" sz="2400" kern="0" dirty="0" smtClean="0">
                <a:solidFill>
                  <a:srgbClr val="0033CC"/>
                </a:solidFill>
              </a:rPr>
              <a:t>EEN - Bringing </a:t>
            </a:r>
            <a:r>
              <a:rPr lang="en-IE" altLang="en-US" sz="2400" kern="0" dirty="0">
                <a:solidFill>
                  <a:srgbClr val="0033CC"/>
                </a:solidFill>
              </a:rPr>
              <a:t>success to 2.6 million SMEs</a:t>
            </a:r>
            <a:endParaRPr lang="en-GB" altLang="en-US" sz="2400" kern="0" dirty="0" smtClean="0">
              <a:solidFill>
                <a:srgbClr val="0033CC"/>
              </a:solidFill>
            </a:endParaRPr>
          </a:p>
        </p:txBody>
      </p:sp>
    </p:spTree>
    <p:extLst>
      <p:ext uri="{BB962C8B-B14F-4D97-AF65-F5344CB8AC3E}">
        <p14:creationId xmlns:p14="http://schemas.microsoft.com/office/powerpoint/2010/main" val="36315743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251520" y="1167606"/>
            <a:ext cx="8207375" cy="3364277"/>
          </a:xfrm>
        </p:spPr>
        <p:txBody>
          <a:bodyPr/>
          <a:lstStyle/>
          <a:p>
            <a:pPr eaLnBrk="1" hangingPunct="1">
              <a:lnSpc>
                <a:spcPct val="80000"/>
              </a:lnSpc>
              <a:spcBef>
                <a:spcPct val="25000"/>
              </a:spcBef>
              <a:buFont typeface="Wingdings" panose="05000000000000000000" pitchFamily="2" charset="2"/>
              <a:buNone/>
              <a:defRPr/>
            </a:pPr>
            <a:endParaRPr lang="en-IE" altLang="en-US" sz="2000" dirty="0" smtClean="0">
              <a:latin typeface="Verdana" panose="020B0604030504040204" pitchFamily="34" charset="0"/>
            </a:endParaRPr>
          </a:p>
          <a:p>
            <a:pPr eaLnBrk="1" hangingPunct="1">
              <a:lnSpc>
                <a:spcPct val="80000"/>
              </a:lnSpc>
              <a:spcBef>
                <a:spcPct val="25000"/>
              </a:spcBef>
              <a:defRPr/>
            </a:pPr>
            <a:r>
              <a:rPr lang="en-IE" altLang="en-US" sz="2000" b="1" dirty="0" smtClean="0"/>
              <a:t>Who </a:t>
            </a:r>
            <a:r>
              <a:rPr lang="en-IE" altLang="en-US" sz="2000" b="1" dirty="0"/>
              <a:t>we are?</a:t>
            </a:r>
          </a:p>
          <a:p>
            <a:pPr marL="400050" lvl="1" indent="0" eaLnBrk="1" hangingPunct="1">
              <a:lnSpc>
                <a:spcPct val="80000"/>
              </a:lnSpc>
              <a:spcBef>
                <a:spcPct val="25000"/>
              </a:spcBef>
              <a:buNone/>
              <a:defRPr/>
            </a:pPr>
            <a:r>
              <a:rPr lang="en-IE" altLang="en-US" sz="1800" dirty="0" smtClean="0"/>
              <a:t>The </a:t>
            </a:r>
            <a:r>
              <a:rPr lang="en-IE" altLang="en-US" sz="1800" dirty="0"/>
              <a:t>world’s largest support network for SMEs with international ambitions</a:t>
            </a:r>
            <a:r>
              <a:rPr lang="en-IE" altLang="en-US" sz="1800" dirty="0" smtClean="0"/>
              <a:t>.</a:t>
            </a:r>
          </a:p>
          <a:p>
            <a:pPr marL="400050" lvl="1" indent="0" eaLnBrk="1" hangingPunct="1">
              <a:lnSpc>
                <a:spcPct val="80000"/>
              </a:lnSpc>
              <a:spcBef>
                <a:spcPct val="25000"/>
              </a:spcBef>
              <a:buNone/>
              <a:defRPr/>
            </a:pPr>
            <a:endParaRPr lang="en-IE" altLang="en-US" sz="1600" dirty="0"/>
          </a:p>
          <a:p>
            <a:pPr eaLnBrk="1" hangingPunct="1">
              <a:lnSpc>
                <a:spcPct val="80000"/>
              </a:lnSpc>
              <a:spcBef>
                <a:spcPct val="25000"/>
              </a:spcBef>
              <a:defRPr/>
            </a:pPr>
            <a:r>
              <a:rPr lang="en-IE" altLang="en-US" sz="2000" b="1" dirty="0" smtClean="0"/>
              <a:t>How </a:t>
            </a:r>
            <a:r>
              <a:rPr lang="en-IE" altLang="en-US" sz="2000" b="1" dirty="0"/>
              <a:t>can we help?</a:t>
            </a:r>
          </a:p>
          <a:p>
            <a:pPr marL="400050" lvl="1" indent="0" eaLnBrk="1" hangingPunct="1">
              <a:lnSpc>
                <a:spcPct val="80000"/>
              </a:lnSpc>
              <a:spcBef>
                <a:spcPct val="25000"/>
              </a:spcBef>
              <a:buNone/>
              <a:defRPr/>
            </a:pPr>
            <a:r>
              <a:rPr lang="en-IE" altLang="en-US" sz="1800" dirty="0" smtClean="0"/>
              <a:t>We </a:t>
            </a:r>
            <a:r>
              <a:rPr lang="en-IE" altLang="en-US" sz="1800" dirty="0"/>
              <a:t>combine international business expertise with local knowledge to help you take your innovation into new markets</a:t>
            </a:r>
            <a:r>
              <a:rPr lang="en-IE" altLang="en-US" sz="1800" dirty="0" smtClean="0"/>
              <a:t>.</a:t>
            </a:r>
          </a:p>
          <a:p>
            <a:pPr marL="400050" lvl="1" indent="0" eaLnBrk="1" hangingPunct="1">
              <a:lnSpc>
                <a:spcPct val="80000"/>
              </a:lnSpc>
              <a:spcBef>
                <a:spcPct val="25000"/>
              </a:spcBef>
              <a:buNone/>
              <a:defRPr/>
            </a:pPr>
            <a:endParaRPr lang="en-IE" altLang="en-US" sz="1600" dirty="0"/>
          </a:p>
          <a:p>
            <a:pPr eaLnBrk="1" hangingPunct="1">
              <a:lnSpc>
                <a:spcPct val="80000"/>
              </a:lnSpc>
              <a:spcBef>
                <a:spcPct val="25000"/>
              </a:spcBef>
              <a:defRPr/>
            </a:pPr>
            <a:r>
              <a:rPr lang="en-IE" altLang="en-US" sz="2000" b="1" dirty="0" smtClean="0"/>
              <a:t>What </a:t>
            </a:r>
            <a:r>
              <a:rPr lang="en-IE" altLang="en-US" sz="2000" b="1" dirty="0"/>
              <a:t>is in it for you?</a:t>
            </a:r>
          </a:p>
          <a:p>
            <a:pPr marL="400050" lvl="1" indent="0" eaLnBrk="1" hangingPunct="1">
              <a:lnSpc>
                <a:spcPct val="80000"/>
              </a:lnSpc>
              <a:spcBef>
                <a:spcPct val="25000"/>
              </a:spcBef>
              <a:buNone/>
              <a:defRPr/>
            </a:pPr>
            <a:r>
              <a:rPr lang="en-IE" altLang="en-US" sz="1800" dirty="0" smtClean="0"/>
              <a:t>Helping </a:t>
            </a:r>
            <a:r>
              <a:rPr lang="en-IE" altLang="en-US" sz="1800" dirty="0"/>
              <a:t>your business grow faster through tailored support, new commercial partnerships and access to finance.</a:t>
            </a:r>
            <a:endParaRPr lang="en-GB" altLang="en-US" sz="1800" dirty="0" smtClean="0"/>
          </a:p>
          <a:p>
            <a:pPr eaLnBrk="1" hangingPunct="1">
              <a:lnSpc>
                <a:spcPct val="80000"/>
              </a:lnSpc>
              <a:buFont typeface="Wingdings" panose="05000000000000000000" pitchFamily="2" charset="2"/>
              <a:buNone/>
              <a:defRPr/>
            </a:pPr>
            <a:r>
              <a:rPr lang="en-GB" altLang="en-US" sz="1800" dirty="0" smtClean="0"/>
              <a:t>      </a:t>
            </a:r>
          </a:p>
          <a:p>
            <a:pPr eaLnBrk="1" hangingPunct="1">
              <a:lnSpc>
                <a:spcPct val="80000"/>
              </a:lnSpc>
              <a:defRPr/>
            </a:pPr>
            <a:endParaRPr lang="en-GB" altLang="en-US" sz="1800" dirty="0" smtClean="0"/>
          </a:p>
          <a:p>
            <a:pPr eaLnBrk="1" hangingPunct="1">
              <a:lnSpc>
                <a:spcPct val="80000"/>
              </a:lnSpc>
              <a:buFontTx/>
              <a:buNone/>
              <a:defRPr/>
            </a:pPr>
            <a:endParaRPr lang="en-GB" altLang="en-US" sz="1800" dirty="0" smtClean="0"/>
          </a:p>
          <a:p>
            <a:pPr eaLnBrk="1" hangingPunct="1">
              <a:lnSpc>
                <a:spcPct val="80000"/>
              </a:lnSpc>
              <a:buFontTx/>
              <a:buNone/>
              <a:defRPr/>
            </a:pPr>
            <a:endParaRPr lang="en-GB" altLang="en-US" sz="300" dirty="0" smtClean="0">
              <a:latin typeface="Verdana" panose="020B0604030504040204" pitchFamily="34" charset="0"/>
            </a:endParaRPr>
          </a:p>
          <a:p>
            <a:pPr eaLnBrk="1" hangingPunct="1">
              <a:lnSpc>
                <a:spcPct val="80000"/>
              </a:lnSpc>
              <a:defRPr/>
            </a:pPr>
            <a:endParaRPr lang="en-GB" altLang="en-US" sz="300" dirty="0" smtClean="0">
              <a:latin typeface="Verdana" panose="020B0604030504040204" pitchFamily="34" charset="0"/>
            </a:endParaRPr>
          </a:p>
          <a:p>
            <a:pPr eaLnBrk="1" hangingPunct="1">
              <a:lnSpc>
                <a:spcPct val="80000"/>
              </a:lnSpc>
              <a:defRPr/>
            </a:pPr>
            <a:endParaRPr lang="en-GB" altLang="en-US" sz="300" dirty="0" smtClean="0">
              <a:latin typeface="Verdana" panose="020B0604030504040204" pitchFamily="34" charset="0"/>
            </a:endParaRPr>
          </a:p>
          <a:p>
            <a:pPr eaLnBrk="1" hangingPunct="1">
              <a:lnSpc>
                <a:spcPct val="80000"/>
              </a:lnSpc>
              <a:defRPr/>
            </a:pPr>
            <a:endParaRPr lang="en-GB" altLang="en-US" sz="300" dirty="0" smtClean="0">
              <a:latin typeface="Verdana" panose="020B0604030504040204" pitchFamily="34" charset="0"/>
            </a:endParaRPr>
          </a:p>
          <a:p>
            <a:pPr eaLnBrk="1" hangingPunct="1">
              <a:lnSpc>
                <a:spcPct val="80000"/>
              </a:lnSpc>
              <a:defRPr/>
            </a:pPr>
            <a:endParaRPr lang="en-GB" altLang="en-US" sz="300" dirty="0" smtClean="0">
              <a:latin typeface="Verdana" panose="020B0604030504040204" pitchFamily="34" charset="0"/>
            </a:endParaRPr>
          </a:p>
          <a:p>
            <a:pPr eaLnBrk="1" hangingPunct="1">
              <a:lnSpc>
                <a:spcPct val="80000"/>
              </a:lnSpc>
              <a:buFontTx/>
              <a:buNone/>
              <a:defRPr/>
            </a:pPr>
            <a:endParaRPr lang="en-GB" altLang="en-US" sz="300" dirty="0" smtClean="0">
              <a:latin typeface="Verdana" panose="020B0604030504040204" pitchFamily="34" charset="0"/>
            </a:endParaRPr>
          </a:p>
        </p:txBody>
      </p:sp>
      <p:sp>
        <p:nvSpPr>
          <p:cNvPr id="7171" name="TextBox 3"/>
          <p:cNvSpPr txBox="1">
            <a:spLocks noChangeArrowheads="1"/>
          </p:cNvSpPr>
          <p:nvPr/>
        </p:nvSpPr>
        <p:spPr bwMode="auto">
          <a:xfrm>
            <a:off x="363893" y="620688"/>
            <a:ext cx="71650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C9C9C9"/>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6B6B6B"/>
              </a:buClr>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C9C9C9"/>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6B6B6B"/>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None/>
            </a:pPr>
            <a:r>
              <a:rPr lang="en-IE" altLang="en-US" sz="2400" b="1" dirty="0" smtClean="0">
                <a:solidFill>
                  <a:srgbClr val="3333CC"/>
                </a:solidFill>
                <a:latin typeface="Verdana" panose="020B0604030504040204" pitchFamily="34" charset="0"/>
              </a:rPr>
              <a:t>Overview </a:t>
            </a:r>
            <a:endParaRPr lang="en-US" altLang="en-US" sz="2400" b="1" dirty="0">
              <a:solidFill>
                <a:srgbClr val="3333CC"/>
              </a:solidFill>
              <a:latin typeface="Verdana" panose="020B0604030504040204" pitchFamily="34" charset="0"/>
            </a:endParaRPr>
          </a:p>
        </p:txBody>
      </p:sp>
      <p:sp>
        <p:nvSpPr>
          <p:cNvPr id="7172" name="Line 7"/>
          <p:cNvSpPr>
            <a:spLocks noChangeShapeType="1"/>
          </p:cNvSpPr>
          <p:nvPr/>
        </p:nvSpPr>
        <p:spPr bwMode="auto">
          <a:xfrm>
            <a:off x="647700" y="2133600"/>
            <a:ext cx="0" cy="0"/>
          </a:xfrm>
          <a:prstGeom prst="line">
            <a:avLst/>
          </a:prstGeom>
          <a:noFill/>
          <a:ln w="9525">
            <a:solidFill>
              <a:srgbClr val="000000"/>
            </a:solidFill>
            <a:round/>
            <a:headEnd/>
            <a:tailEnd type="triangle" w="med" len="med"/>
          </a:ln>
          <a:effectLst>
            <a:outerShdw dist="107763" dir="2700000" algn="ctr" rotWithShape="0">
              <a:srgbClr val="808080"/>
            </a:outerShdw>
          </a:effectLst>
          <a:extLst>
            <a:ext uri="{909E8E84-426E-40DD-AFC4-6F175D3DCCD1}">
              <a14:hiddenFill xmlns:a14="http://schemas.microsoft.com/office/drawing/2010/main">
                <a:noFill/>
              </a14:hiddenFill>
            </a:ext>
          </a:extLst>
        </p:spPr>
        <p:txBody>
          <a:bodyPr/>
          <a:lstStyle/>
          <a:p>
            <a:endParaRPr lang="en-IE"/>
          </a:p>
        </p:txBody>
      </p:sp>
      <p:pic>
        <p:nvPicPr>
          <p:cNvPr id="6" name="Picture 2" descr="Logo-NET-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4531883"/>
            <a:ext cx="1961843" cy="1821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435063" y="4780892"/>
            <a:ext cx="6708937" cy="1323439"/>
          </a:xfrm>
          <a:prstGeom prst="rect">
            <a:avLst/>
          </a:prstGeom>
        </p:spPr>
        <p:txBody>
          <a:bodyPr wrap="square">
            <a:spAutoFit/>
          </a:bodyPr>
          <a:lstStyle/>
          <a:p>
            <a:pPr algn="ctr" eaLnBrk="1" hangingPunct="1"/>
            <a:r>
              <a:rPr lang="en-US" altLang="en-US" sz="2000" i="1" dirty="0">
                <a:solidFill>
                  <a:srgbClr val="0033CC"/>
                </a:solidFill>
                <a:latin typeface="Verdana" panose="020B0604030504040204" pitchFamily="34" charset="0"/>
              </a:rPr>
              <a:t>An EU one-stop-shop to meet all the support &amp; information needs </a:t>
            </a:r>
          </a:p>
          <a:p>
            <a:pPr algn="ctr" eaLnBrk="1" hangingPunct="1"/>
            <a:r>
              <a:rPr lang="en-US" altLang="en-US" sz="2000" i="1" dirty="0">
                <a:solidFill>
                  <a:srgbClr val="0033CC"/>
                </a:solidFill>
                <a:latin typeface="Verdana" panose="020B0604030504040204" pitchFamily="34" charset="0"/>
              </a:rPr>
              <a:t>of </a:t>
            </a:r>
            <a:r>
              <a:rPr lang="en-US" altLang="en-US" sz="2000" b="1" i="1" dirty="0">
                <a:solidFill>
                  <a:srgbClr val="0033CC"/>
                </a:solidFill>
                <a:latin typeface="Verdana" panose="020B0604030504040204" pitchFamily="34" charset="0"/>
              </a:rPr>
              <a:t>Small &amp; Medium Enterprises in Europe</a:t>
            </a:r>
            <a:r>
              <a:rPr lang="en-US" altLang="en-US" sz="2000" i="1" dirty="0">
                <a:solidFill>
                  <a:srgbClr val="0033CC"/>
                </a:solidFill>
                <a:latin typeface="Verdana" panose="020B0604030504040204" pitchFamily="34" charset="0"/>
              </a:rPr>
              <a:t>.</a:t>
            </a:r>
            <a:r>
              <a:rPr lang="en-US" altLang="en-US" sz="2000" dirty="0">
                <a:solidFill>
                  <a:srgbClr val="0033CC"/>
                </a:solidFill>
              </a:rPr>
              <a:t> </a:t>
            </a:r>
          </a:p>
          <a:p>
            <a:pPr algn="ctr" eaLnBrk="1" hangingPunct="1"/>
            <a:r>
              <a:rPr lang="en-GB" altLang="en-US" sz="2000" i="1" dirty="0">
                <a:solidFill>
                  <a:srgbClr val="0033CC"/>
                </a:solidFill>
                <a:latin typeface="Verdana" panose="020B0604030504040204" pitchFamily="34" charset="0"/>
              </a:rPr>
              <a:t>Part of the EU COSME Programme</a:t>
            </a:r>
          </a:p>
        </p:txBody>
      </p:sp>
    </p:spTree>
    <p:extLst>
      <p:ext uri="{BB962C8B-B14F-4D97-AF65-F5344CB8AC3E}">
        <p14:creationId xmlns:p14="http://schemas.microsoft.com/office/powerpoint/2010/main" val="17460679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188913"/>
            <a:ext cx="7772400" cy="1143000"/>
          </a:xfrm>
        </p:spPr>
        <p:txBody>
          <a:bodyPr/>
          <a:lstStyle/>
          <a:p>
            <a:r>
              <a:rPr lang="en-IE" altLang="en-US" sz="2800" dirty="0" smtClean="0">
                <a:solidFill>
                  <a:srgbClr val="103BC6"/>
                </a:solidFill>
                <a:latin typeface="+mn-lt"/>
              </a:rPr>
              <a:t>Main Points to take away</a:t>
            </a:r>
            <a:endParaRPr lang="en-GB" altLang="en-US" sz="2800" dirty="0" smtClean="0">
              <a:solidFill>
                <a:srgbClr val="103BC6"/>
              </a:solidFill>
              <a:latin typeface="+mn-lt"/>
            </a:endParaRPr>
          </a:p>
        </p:txBody>
      </p:sp>
      <p:sp>
        <p:nvSpPr>
          <p:cNvPr id="27651" name="Rectangle 3"/>
          <p:cNvSpPr>
            <a:spLocks noGrp="1" noChangeArrowheads="1"/>
          </p:cNvSpPr>
          <p:nvPr>
            <p:ph type="body" idx="1"/>
          </p:nvPr>
        </p:nvSpPr>
        <p:spPr>
          <a:xfrm>
            <a:off x="179388" y="1341438"/>
            <a:ext cx="8569325" cy="4751387"/>
          </a:xfrm>
        </p:spPr>
        <p:txBody>
          <a:bodyPr/>
          <a:lstStyle/>
          <a:p>
            <a:pPr>
              <a:lnSpc>
                <a:spcPct val="80000"/>
              </a:lnSpc>
              <a:buFont typeface="Wingdings" panose="05000000000000000000" pitchFamily="2" charset="2"/>
              <a:buChar char="Ø"/>
            </a:pPr>
            <a:endParaRPr lang="en-GB" altLang="en-US" sz="2400" dirty="0" smtClean="0">
              <a:latin typeface="Verdana" panose="020B0604030504040204" pitchFamily="34" charset="0"/>
            </a:endParaRPr>
          </a:p>
          <a:p>
            <a:pPr>
              <a:lnSpc>
                <a:spcPct val="80000"/>
              </a:lnSpc>
              <a:buFont typeface="Wingdings" panose="05000000000000000000" pitchFamily="2" charset="2"/>
              <a:buChar char="Ø"/>
            </a:pPr>
            <a:r>
              <a:rPr lang="en-GB" altLang="en-US" sz="2400" b="1" dirty="0" smtClean="0"/>
              <a:t>Services designed for SME’s</a:t>
            </a:r>
            <a:r>
              <a:rPr lang="en-GB" altLang="en-US" sz="2400" dirty="0" smtClean="0"/>
              <a:t> but available to all businesses, research centres, universities and Business Support Organisations </a:t>
            </a:r>
          </a:p>
          <a:p>
            <a:pPr>
              <a:lnSpc>
                <a:spcPct val="80000"/>
              </a:lnSpc>
              <a:buFont typeface="Wingdings" panose="05000000000000000000" pitchFamily="2" charset="2"/>
              <a:buChar char="Ø"/>
            </a:pPr>
            <a:endParaRPr lang="en-GB" altLang="en-US" sz="2400" b="1" dirty="0" smtClean="0"/>
          </a:p>
          <a:p>
            <a:pPr>
              <a:lnSpc>
                <a:spcPct val="80000"/>
              </a:lnSpc>
              <a:buFont typeface="Wingdings" panose="05000000000000000000" pitchFamily="2" charset="2"/>
              <a:buChar char="Ø"/>
            </a:pPr>
            <a:r>
              <a:rPr lang="en-GB" altLang="en-US" sz="2400" b="1" dirty="0" smtClean="0"/>
              <a:t>Does not fund any projects </a:t>
            </a:r>
            <a:r>
              <a:rPr lang="en-GB" altLang="en-US" sz="2400" dirty="0" smtClean="0"/>
              <a:t>but assist in finding funding programmes and sources for finance </a:t>
            </a:r>
          </a:p>
          <a:p>
            <a:pPr>
              <a:lnSpc>
                <a:spcPct val="80000"/>
              </a:lnSpc>
              <a:buFont typeface="Wingdings" panose="05000000000000000000" pitchFamily="2" charset="2"/>
              <a:buChar char="Ø"/>
            </a:pPr>
            <a:endParaRPr lang="en-GB" altLang="en-US" sz="2400" dirty="0" smtClean="0"/>
          </a:p>
          <a:p>
            <a:pPr>
              <a:lnSpc>
                <a:spcPct val="80000"/>
              </a:lnSpc>
              <a:buFont typeface="Wingdings" panose="05000000000000000000" pitchFamily="2" charset="2"/>
              <a:buChar char="Ø"/>
            </a:pPr>
            <a:r>
              <a:rPr lang="en-GB" altLang="en-US" sz="2400" b="1" dirty="0" smtClean="0"/>
              <a:t>Unique</a:t>
            </a:r>
            <a:r>
              <a:rPr lang="en-GB" altLang="en-US" sz="2400" dirty="0" smtClean="0"/>
              <a:t> in terms of geographical reach and range of services provided. Up to 10,000</a:t>
            </a:r>
            <a:r>
              <a:rPr lang="en-GB" altLang="en-US" sz="2400" b="1" dirty="0" smtClean="0"/>
              <a:t> live Business and Technology Opportunities!!!</a:t>
            </a:r>
          </a:p>
          <a:p>
            <a:pPr>
              <a:lnSpc>
                <a:spcPct val="80000"/>
              </a:lnSpc>
              <a:buFont typeface="Wingdings" panose="05000000000000000000" pitchFamily="2" charset="2"/>
              <a:buNone/>
            </a:pPr>
            <a:endParaRPr lang="en-GB" altLang="en-US" sz="2400" b="1" dirty="0" smtClean="0"/>
          </a:p>
          <a:p>
            <a:pPr>
              <a:lnSpc>
                <a:spcPct val="80000"/>
              </a:lnSpc>
              <a:buFont typeface="Wingdings" panose="05000000000000000000" pitchFamily="2" charset="2"/>
              <a:buChar char="Ø"/>
            </a:pPr>
            <a:r>
              <a:rPr lang="en-GB" altLang="en-US" sz="2400" b="1" dirty="0" smtClean="0"/>
              <a:t>SERVICES ARE FREE OF CHARGE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1389" y="6087304"/>
            <a:ext cx="1094379" cy="757342"/>
          </a:xfrm>
          <a:prstGeom prst="rect">
            <a:avLst/>
          </a:prstGeom>
        </p:spPr>
      </p:pic>
      <p:sp>
        <p:nvSpPr>
          <p:cNvPr id="5" name="Title 5"/>
          <p:cNvSpPr txBox="1">
            <a:spLocks/>
          </p:cNvSpPr>
          <p:nvPr/>
        </p:nvSpPr>
        <p:spPr>
          <a:xfrm>
            <a:off x="2931196" y="6047490"/>
            <a:ext cx="3285006" cy="631257"/>
          </a:xfrm>
          <a:prstGeom prst="rect">
            <a:avLst/>
          </a:prstGeom>
        </p:spPr>
        <p:txBody>
          <a:bodyPr/>
          <a:lstStyle>
            <a:lvl1pPr algn="l" rtl="0" fontAlgn="base">
              <a:spcBef>
                <a:spcPct val="0"/>
              </a:spcBef>
              <a:spcAft>
                <a:spcPct val="0"/>
              </a:spcAft>
              <a:defRPr sz="3600" b="1" kern="1200">
                <a:solidFill>
                  <a:srgbClr val="005FA9"/>
                </a:solidFill>
                <a:latin typeface="+mj-lt"/>
                <a:ea typeface="+mj-ea"/>
                <a:cs typeface="+mj-cs"/>
              </a:defRPr>
            </a:lvl1pPr>
            <a:lvl2pPr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2pPr>
            <a:lvl3pPr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3pPr>
            <a:lvl4pPr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4pPr>
            <a:lvl5pPr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5pPr>
            <a:lvl6pPr marL="457200"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6pPr>
            <a:lvl7pPr marL="914400"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7pPr>
            <a:lvl8pPr marL="1371600"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8pPr>
            <a:lvl9pPr marL="1828800"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r>
              <a:rPr lang="en-IE" altLang="en-US" dirty="0" smtClean="0"/>
              <a:t> </a:t>
            </a:r>
            <a:r>
              <a:rPr lang="en-IE" altLang="en-US" sz="2400" dirty="0" smtClean="0">
                <a:hlinkClick r:id="rId4"/>
              </a:rPr>
              <a:t>www.een-ireland.ie</a:t>
            </a:r>
            <a:r>
              <a:rPr lang="en-IE" altLang="en-US" dirty="0" smtClean="0"/>
              <a:t> </a:t>
            </a:r>
            <a:endParaRPr lang="en-IE" altLang="en-US" sz="2800" dirty="0" smtClean="0">
              <a:solidFill>
                <a:srgbClr val="0033CC"/>
              </a:solidFill>
            </a:endParaRPr>
          </a:p>
        </p:txBody>
      </p:sp>
    </p:spTree>
    <p:extLst>
      <p:ext uri="{BB962C8B-B14F-4D97-AF65-F5344CB8AC3E}">
        <p14:creationId xmlns:p14="http://schemas.microsoft.com/office/powerpoint/2010/main" val="17000802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Logo-NET-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096000"/>
            <a:ext cx="6858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 Box 6"/>
          <p:cNvSpPr txBox="1">
            <a:spLocks noChangeArrowheads="1"/>
          </p:cNvSpPr>
          <p:nvPr/>
        </p:nvSpPr>
        <p:spPr bwMode="auto">
          <a:xfrm>
            <a:off x="395288" y="1196975"/>
            <a:ext cx="8424862" cy="5084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9C9C9"/>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6B6B6B"/>
              </a:buClr>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C9C9C9"/>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6B6B6B"/>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ClrTx/>
              <a:buFontTx/>
              <a:buNone/>
              <a:defRPr/>
            </a:pPr>
            <a:endParaRPr lang="en-IE" altLang="en-US" sz="1200" dirty="0" smtClean="0">
              <a:solidFill>
                <a:schemeClr val="accent2"/>
              </a:solidFill>
              <a:ea typeface="Arial Unicode MS" panose="020B0604020202020204" pitchFamily="34" charset="-128"/>
              <a:cs typeface="Arial Unicode MS" panose="020B0604020202020204" pitchFamily="34" charset="-128"/>
            </a:endParaRPr>
          </a:p>
          <a:p>
            <a:pPr marL="342900" indent="-342900" eaLnBrk="1" hangingPunct="1">
              <a:lnSpc>
                <a:spcPct val="80000"/>
              </a:lnSpc>
              <a:buClrTx/>
              <a:defRPr/>
            </a:pPr>
            <a:r>
              <a:rPr lang="en-IE" altLang="en-US" sz="2800" dirty="0">
                <a:ea typeface="Arial Unicode MS" panose="020B0604020202020204" pitchFamily="34" charset="-128"/>
              </a:rPr>
              <a:t>Small and Medium Enterprises </a:t>
            </a:r>
          </a:p>
          <a:p>
            <a:pPr marL="342900" indent="-342900" eaLnBrk="1" hangingPunct="1">
              <a:lnSpc>
                <a:spcPct val="80000"/>
              </a:lnSpc>
              <a:buClrTx/>
              <a:defRPr/>
            </a:pPr>
            <a:r>
              <a:rPr lang="en-IE" altLang="en-US" sz="2800" dirty="0">
                <a:ea typeface="Arial Unicode MS" panose="020B0604020202020204" pitchFamily="34" charset="-128"/>
              </a:rPr>
              <a:t>Business Start-ups </a:t>
            </a:r>
          </a:p>
          <a:p>
            <a:pPr marL="342900" indent="-342900" eaLnBrk="1" hangingPunct="1">
              <a:lnSpc>
                <a:spcPct val="80000"/>
              </a:lnSpc>
              <a:buClrTx/>
              <a:defRPr/>
            </a:pPr>
            <a:r>
              <a:rPr lang="en-IE" altLang="en-US" sz="2800" dirty="0">
                <a:ea typeface="Arial Unicode MS" panose="020B0604020202020204" pitchFamily="34" charset="-128"/>
              </a:rPr>
              <a:t>Entrepreneurs </a:t>
            </a:r>
          </a:p>
          <a:p>
            <a:pPr marL="342900" indent="-342900" eaLnBrk="1" hangingPunct="1">
              <a:lnSpc>
                <a:spcPct val="80000"/>
              </a:lnSpc>
              <a:buClrTx/>
              <a:defRPr/>
            </a:pPr>
            <a:r>
              <a:rPr lang="en-IE" altLang="en-US" sz="2800" dirty="0">
                <a:ea typeface="Arial Unicode MS" panose="020B0604020202020204" pitchFamily="34" charset="-128"/>
              </a:rPr>
              <a:t>Research Centres</a:t>
            </a:r>
          </a:p>
          <a:p>
            <a:pPr marL="342900" indent="-342900" eaLnBrk="1" hangingPunct="1">
              <a:lnSpc>
                <a:spcPct val="80000"/>
              </a:lnSpc>
              <a:buClrTx/>
              <a:defRPr/>
            </a:pPr>
            <a:r>
              <a:rPr lang="en-IE" altLang="en-US" sz="2800" dirty="0">
                <a:ea typeface="Arial Unicode MS" panose="020B0604020202020204" pitchFamily="34" charset="-128"/>
              </a:rPr>
              <a:t>Universities &amp; Institutes of Technology</a:t>
            </a:r>
          </a:p>
          <a:p>
            <a:pPr marL="342900" indent="-342900" eaLnBrk="1" hangingPunct="1">
              <a:lnSpc>
                <a:spcPct val="80000"/>
              </a:lnSpc>
              <a:buClrTx/>
              <a:defRPr/>
            </a:pPr>
            <a:r>
              <a:rPr lang="en-IE" altLang="en-US" sz="2800" dirty="0">
                <a:ea typeface="Arial Unicode MS" panose="020B0604020202020204" pitchFamily="34" charset="-128"/>
              </a:rPr>
              <a:t>Business Support Organisations</a:t>
            </a:r>
          </a:p>
          <a:p>
            <a:pPr marL="342900" indent="-342900" eaLnBrk="1" hangingPunct="1">
              <a:lnSpc>
                <a:spcPct val="80000"/>
              </a:lnSpc>
              <a:buClrTx/>
              <a:defRPr/>
            </a:pPr>
            <a:r>
              <a:rPr lang="en-IE" altLang="en-US" sz="2800" dirty="0">
                <a:ea typeface="Arial Unicode MS" panose="020B0604020202020204" pitchFamily="34" charset="-128"/>
              </a:rPr>
              <a:t>Industry Clusters</a:t>
            </a:r>
            <a:endParaRPr lang="en-IE" altLang="en-US" sz="2800" dirty="0" smtClean="0">
              <a:ea typeface="Arial Unicode MS" panose="020B0604020202020204" pitchFamily="34" charset="-128"/>
            </a:endParaRPr>
          </a:p>
          <a:p>
            <a:pPr eaLnBrk="1" hangingPunct="1">
              <a:lnSpc>
                <a:spcPct val="80000"/>
              </a:lnSpc>
              <a:buClrTx/>
              <a:buFontTx/>
              <a:buNone/>
              <a:defRPr/>
            </a:pPr>
            <a:endParaRPr lang="en-IE" altLang="en-US" sz="1600" dirty="0" smtClean="0">
              <a:solidFill>
                <a:schemeClr val="accent2"/>
              </a:solidFill>
              <a:ea typeface="Arial Unicode MS" panose="020B0604020202020204" pitchFamily="34" charset="-128"/>
              <a:cs typeface="Arial Unicode MS" panose="020B0604020202020204" pitchFamily="34" charset="-128"/>
            </a:endParaRPr>
          </a:p>
          <a:p>
            <a:pPr algn="ctr" eaLnBrk="1" hangingPunct="1">
              <a:lnSpc>
                <a:spcPct val="80000"/>
              </a:lnSpc>
              <a:buClrTx/>
              <a:buNone/>
              <a:defRPr/>
            </a:pPr>
            <a:r>
              <a:rPr lang="en-IE" altLang="en-US" sz="2400" dirty="0" smtClean="0">
                <a:latin typeface="Verdana" panose="020B0604030504040204" pitchFamily="34" charset="0"/>
                <a:ea typeface="Arial Unicode MS" panose="020B0604020202020204" pitchFamily="34" charset="-128"/>
                <a:cs typeface="Arial Unicode MS" panose="020B0604020202020204" pitchFamily="34" charset="-128"/>
                <a:hlinkClick r:id="rId4"/>
              </a:rPr>
              <a:t/>
            </a:r>
            <a:br>
              <a:rPr lang="en-IE" altLang="en-US" sz="2400" dirty="0" smtClean="0">
                <a:latin typeface="Verdana" panose="020B0604030504040204" pitchFamily="34" charset="0"/>
                <a:ea typeface="Arial Unicode MS" panose="020B0604020202020204" pitchFamily="34" charset="-128"/>
                <a:cs typeface="Arial Unicode MS" panose="020B0604020202020204" pitchFamily="34" charset="-128"/>
                <a:hlinkClick r:id="rId4"/>
              </a:rPr>
            </a:br>
            <a:r>
              <a:rPr lang="en-IE" altLang="en-US" sz="2400" dirty="0" smtClean="0">
                <a:latin typeface="Verdana" panose="020B0604030504040204" pitchFamily="34" charset="0"/>
                <a:ea typeface="Arial Unicode MS" panose="020B0604020202020204" pitchFamily="34" charset="-128"/>
                <a:cs typeface="Arial Unicode MS" panose="020B0604020202020204" pitchFamily="34" charset="-128"/>
                <a:hlinkClick r:id="rId4"/>
              </a:rPr>
              <a:t>www.een-ireland.ie</a:t>
            </a:r>
            <a:r>
              <a:rPr lang="en-IE" altLang="en-US" sz="2400" dirty="0" smtClean="0">
                <a:latin typeface="Verdana" panose="020B0604030504040204" pitchFamily="34" charset="0"/>
                <a:ea typeface="Arial Unicode MS" panose="020B0604020202020204" pitchFamily="34" charset="-128"/>
                <a:cs typeface="Arial Unicode MS" panose="020B0604020202020204" pitchFamily="34" charset="-128"/>
              </a:rPr>
              <a:t> </a:t>
            </a:r>
          </a:p>
          <a:p>
            <a:pPr eaLnBrk="1" hangingPunct="1">
              <a:lnSpc>
                <a:spcPct val="80000"/>
              </a:lnSpc>
              <a:spcBef>
                <a:spcPct val="50000"/>
              </a:spcBef>
              <a:buClrTx/>
              <a:buFont typeface="Wingdings" panose="05000000000000000000" pitchFamily="2" charset="2"/>
              <a:buNone/>
              <a:defRPr/>
            </a:pPr>
            <a:r>
              <a:rPr lang="en-IE" altLang="en-US" sz="1600" b="1" dirty="0" smtClean="0">
                <a:solidFill>
                  <a:schemeClr val="accent2"/>
                </a:solidFill>
                <a:ea typeface="Arial Unicode MS" panose="020B0604020202020204" pitchFamily="34" charset="-128"/>
                <a:cs typeface="Arial Unicode MS" panose="020B0604020202020204" pitchFamily="34" charset="-128"/>
              </a:rPr>
              <a:t>                                                    </a:t>
            </a:r>
          </a:p>
          <a:p>
            <a:pPr algn="ctr" eaLnBrk="1" hangingPunct="1">
              <a:lnSpc>
                <a:spcPct val="80000"/>
              </a:lnSpc>
              <a:spcBef>
                <a:spcPct val="50000"/>
              </a:spcBef>
              <a:buClrTx/>
              <a:buFont typeface="Wingdings" panose="05000000000000000000" pitchFamily="2" charset="2"/>
              <a:buNone/>
              <a:defRPr/>
            </a:pPr>
            <a:r>
              <a:rPr lang="en-IE" altLang="en-US" sz="2800" b="1" i="1" dirty="0" smtClean="0">
                <a:solidFill>
                  <a:schemeClr val="accent2"/>
                </a:solidFill>
                <a:ea typeface="Arial Unicode MS" panose="020B0604020202020204" pitchFamily="34" charset="-128"/>
                <a:cs typeface="Arial Unicode MS" panose="020B0604020202020204" pitchFamily="34" charset="-128"/>
              </a:rPr>
              <a:t>THANK YOU!</a:t>
            </a:r>
            <a:endParaRPr lang="en-IE" altLang="en-US" sz="2800" b="1" i="1" dirty="0" smtClean="0">
              <a:solidFill>
                <a:srgbClr val="0033CC"/>
              </a:solidFill>
              <a:ea typeface="Arial Unicode MS" panose="020B0604020202020204" pitchFamily="34" charset="-128"/>
              <a:cs typeface="Arial" panose="020B0604020202020204" pitchFamily="34" charset="0"/>
            </a:endParaRPr>
          </a:p>
        </p:txBody>
      </p:sp>
      <p:sp>
        <p:nvSpPr>
          <p:cNvPr id="28676" name="Rectangle 7"/>
          <p:cNvSpPr>
            <a:spLocks noChangeArrowheads="1"/>
          </p:cNvSpPr>
          <p:nvPr/>
        </p:nvSpPr>
        <p:spPr bwMode="auto">
          <a:xfrm>
            <a:off x="1741488" y="549275"/>
            <a:ext cx="184150" cy="396875"/>
          </a:xfrm>
          <a:prstGeom prst="rect">
            <a:avLst/>
          </a:prstGeom>
          <a:noFill/>
          <a:ln>
            <a:noFill/>
          </a:ln>
          <a:effectLst>
            <a:outerShdw dist="107763" dir="2700000" algn="ctr" rotWithShape="0">
              <a:srgbClr val="808080"/>
            </a:outerShdw>
          </a:effectLst>
          <a:extLst>
            <a:ext uri="{909E8E84-426E-40DD-AFC4-6F175D3DCCD1}">
              <a14:hiddenFill xmlns:a14="http://schemas.microsoft.com/office/drawing/2010/main">
                <a:solidFill>
                  <a:srgbClr val="D8EBB3"/>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C9C9C9"/>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6B6B6B"/>
              </a:buClr>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C9C9C9"/>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6B6B6B"/>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ClrTx/>
              <a:buFontTx/>
              <a:buNone/>
            </a:pPr>
            <a:endParaRPr lang="en-IE" altLang="en-US" sz="2000">
              <a:latin typeface="Verdana" panose="020B0604030504040204" pitchFamily="34" charset="0"/>
            </a:endParaRPr>
          </a:p>
        </p:txBody>
      </p:sp>
      <p:sp>
        <p:nvSpPr>
          <p:cNvPr id="31749" name="Rectangle 8"/>
          <p:cNvSpPr>
            <a:spLocks noChangeArrowheads="1"/>
          </p:cNvSpPr>
          <p:nvPr/>
        </p:nvSpPr>
        <p:spPr bwMode="auto">
          <a:xfrm>
            <a:off x="0" y="333375"/>
            <a:ext cx="7772400" cy="12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C9C9C9"/>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6B6B6B"/>
              </a:buClr>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C9C9C9"/>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6B6B6B"/>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defRPr/>
            </a:pPr>
            <a:r>
              <a:rPr lang="en-IE" altLang="en-US" sz="2400" b="1" dirty="0" smtClean="0">
                <a:solidFill>
                  <a:srgbClr val="0033CC"/>
                </a:solidFill>
                <a:latin typeface="+mj-lt"/>
              </a:rPr>
              <a:t>Who can use EEN services?</a:t>
            </a:r>
            <a:r>
              <a:rPr lang="en-IE" altLang="en-US" sz="2400" b="1" dirty="0" smtClean="0">
                <a:latin typeface="+mj-lt"/>
              </a:rPr>
              <a:t> </a:t>
            </a:r>
            <a:br>
              <a:rPr lang="en-IE" altLang="en-US" sz="2400" b="1" dirty="0" smtClean="0">
                <a:latin typeface="+mj-lt"/>
              </a:rPr>
            </a:br>
            <a:endParaRPr lang="en-GB" altLang="en-US" sz="2400" b="1" dirty="0" smtClean="0">
              <a:latin typeface="+mj-lt"/>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51998" y="6050665"/>
            <a:ext cx="968152" cy="669990"/>
          </a:xfrm>
          <a:prstGeom prst="rect">
            <a:avLst/>
          </a:prstGeom>
        </p:spPr>
      </p:pic>
    </p:spTree>
    <p:extLst>
      <p:ext uri="{BB962C8B-B14F-4D97-AF65-F5344CB8AC3E}">
        <p14:creationId xmlns:p14="http://schemas.microsoft.com/office/powerpoint/2010/main" val="37220700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Logo-NET-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6" y="58736"/>
            <a:ext cx="1371600" cy="1273175"/>
          </a:xfrm>
          <a:prstGeom prst="rect">
            <a:avLst/>
          </a:prstGeom>
          <a:noFill/>
          <a:extLst>
            <a:ext uri="{909E8E84-426E-40DD-AFC4-6F175D3DCCD1}">
              <a14:hiddenFill xmlns:a14="http://schemas.microsoft.com/office/drawing/2010/main">
                <a:solidFill>
                  <a:srgbClr val="FFFFFF"/>
                </a:solidFill>
              </a14:hiddenFill>
            </a:ext>
          </a:extLst>
        </p:spPr>
      </p:pic>
      <p:sp>
        <p:nvSpPr>
          <p:cNvPr id="23562" name="Rectangle 10"/>
          <p:cNvSpPr>
            <a:spLocks noGrp="1" noChangeArrowheads="1"/>
          </p:cNvSpPr>
          <p:nvPr>
            <p:ph type="title"/>
          </p:nvPr>
        </p:nvSpPr>
        <p:spPr bwMode="auto">
          <a:xfrm>
            <a:off x="1547664" y="58736"/>
            <a:ext cx="4144713" cy="720725"/>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l"/>
            <a:r>
              <a:rPr lang="fr-FR" altLang="en-US" sz="4000" b="1" dirty="0" smtClean="0"/>
              <a:t>Contacts</a:t>
            </a:r>
            <a:endParaRPr lang="en-GB" altLang="en-US" sz="4000" b="1" dirty="0"/>
          </a:p>
        </p:txBody>
      </p:sp>
      <p:sp>
        <p:nvSpPr>
          <p:cNvPr id="2" name="Rectangle 1"/>
          <p:cNvSpPr/>
          <p:nvPr/>
        </p:nvSpPr>
        <p:spPr>
          <a:xfrm>
            <a:off x="1547664" y="779461"/>
            <a:ext cx="7299895" cy="3046988"/>
          </a:xfrm>
          <a:prstGeom prst="rect">
            <a:avLst/>
          </a:prstGeom>
        </p:spPr>
        <p:txBody>
          <a:bodyPr wrap="square">
            <a:spAutoFit/>
          </a:bodyPr>
          <a:lstStyle/>
          <a:p>
            <a:r>
              <a:rPr lang="en-US" b="1" dirty="0"/>
              <a:t>Enterprise Ireland - Tel: 01 7272587</a:t>
            </a:r>
          </a:p>
          <a:p>
            <a:r>
              <a:rPr lang="en-US" b="1" dirty="0"/>
              <a:t>Cork Chamber of Commerce - Tel: 021 4509044</a:t>
            </a:r>
          </a:p>
          <a:p>
            <a:r>
              <a:rPr lang="en-US" b="1" dirty="0"/>
              <a:t>Dublin Chamber of Commerce - Tel: 01 644 7200</a:t>
            </a:r>
          </a:p>
          <a:p>
            <a:r>
              <a:rPr lang="en-US" b="1" dirty="0" smtClean="0"/>
              <a:t>Your Local </a:t>
            </a:r>
            <a:r>
              <a:rPr lang="en-US" b="1" dirty="0"/>
              <a:t>Enterprise Office </a:t>
            </a:r>
            <a:r>
              <a:rPr lang="en-US" b="1" dirty="0" smtClean="0"/>
              <a:t>- Tel: </a:t>
            </a:r>
          </a:p>
          <a:p>
            <a:r>
              <a:rPr lang="en-US" b="1" dirty="0" err="1" smtClean="0"/>
              <a:t>Offaly</a:t>
            </a:r>
            <a:r>
              <a:rPr lang="en-US" b="1" dirty="0" smtClean="0"/>
              <a:t> 057 935 7480 </a:t>
            </a:r>
            <a:r>
              <a:rPr lang="en-US" b="1" dirty="0" smtClean="0"/>
              <a:t> </a:t>
            </a:r>
          </a:p>
          <a:p>
            <a:r>
              <a:rPr lang="en-US" b="1" dirty="0" err="1" smtClean="0"/>
              <a:t>Laois</a:t>
            </a:r>
            <a:r>
              <a:rPr lang="en-US" b="1" dirty="0" smtClean="0"/>
              <a:t>  057 866 1800</a:t>
            </a:r>
            <a:endParaRPr lang="en-US" b="1" dirty="0" smtClean="0"/>
          </a:p>
          <a:p>
            <a:endParaRPr lang="en-US" b="1" dirty="0" smtClean="0"/>
          </a:p>
          <a:p>
            <a:pPr algn="ctr"/>
            <a:r>
              <a:rPr lang="en-IE" b="1" dirty="0" smtClean="0">
                <a:hlinkClick r:id="rId4"/>
              </a:rPr>
              <a:t>www.een-ireland.ie</a:t>
            </a:r>
            <a:r>
              <a:rPr lang="en-IE" b="1" dirty="0" smtClean="0"/>
              <a:t> </a:t>
            </a:r>
            <a:endParaRPr lang="en-US"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signpo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08966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erson think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84538"/>
            <a:ext cx="3492500" cy="357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8531" name="Text Box 3"/>
          <p:cNvSpPr txBox="1">
            <a:spLocks noChangeArrowheads="1"/>
          </p:cNvSpPr>
          <p:nvPr/>
        </p:nvSpPr>
        <p:spPr bwMode="auto">
          <a:xfrm>
            <a:off x="2268538" y="2751138"/>
            <a:ext cx="511175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9C9C9"/>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6B6B6B"/>
              </a:buClr>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C9C9C9"/>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6B6B6B"/>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9pPr>
          </a:lstStyle>
          <a:p>
            <a:pPr algn="ctr">
              <a:lnSpc>
                <a:spcPct val="60000"/>
              </a:lnSpc>
              <a:spcBef>
                <a:spcPct val="0"/>
              </a:spcBef>
              <a:buClrTx/>
              <a:buFontTx/>
              <a:buNone/>
            </a:pPr>
            <a:r>
              <a:rPr lang="en-IE" altLang="en-US" sz="2800" b="1">
                <a:solidFill>
                  <a:srgbClr val="FF9100"/>
                </a:solidFill>
              </a:rPr>
              <a:t>I need a business partner in  another country…</a:t>
            </a:r>
            <a:r>
              <a:rPr lang="en-IE" altLang="en-US" sz="4400" b="1">
                <a:solidFill>
                  <a:srgbClr val="6B6B6B"/>
                </a:solidFill>
              </a:rPr>
              <a:t> </a:t>
            </a:r>
          </a:p>
        </p:txBody>
      </p:sp>
      <p:sp>
        <p:nvSpPr>
          <p:cNvPr id="278532" name="Text Box 4"/>
          <p:cNvSpPr txBox="1">
            <a:spLocks noChangeArrowheads="1"/>
          </p:cNvSpPr>
          <p:nvPr/>
        </p:nvSpPr>
        <p:spPr bwMode="auto">
          <a:xfrm>
            <a:off x="5292725" y="1484313"/>
            <a:ext cx="3563938"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9C9C9"/>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6B6B6B"/>
              </a:buClr>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C9C9C9"/>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6B6B6B"/>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9pPr>
          </a:lstStyle>
          <a:p>
            <a:pPr algn="ctr">
              <a:lnSpc>
                <a:spcPct val="60000"/>
              </a:lnSpc>
              <a:spcBef>
                <a:spcPct val="0"/>
              </a:spcBef>
              <a:buClrTx/>
              <a:buFontTx/>
              <a:buNone/>
            </a:pPr>
            <a:r>
              <a:rPr lang="en-IE" altLang="en-US" sz="2800" b="1">
                <a:solidFill>
                  <a:schemeClr val="folHlink"/>
                </a:solidFill>
              </a:rPr>
              <a:t>How do I get European funding?</a:t>
            </a:r>
            <a:r>
              <a:rPr lang="en-IE" altLang="en-US" sz="4400" b="1">
                <a:solidFill>
                  <a:srgbClr val="64B4E6"/>
                </a:solidFill>
              </a:rPr>
              <a:t> </a:t>
            </a:r>
          </a:p>
        </p:txBody>
      </p:sp>
      <p:sp>
        <p:nvSpPr>
          <p:cNvPr id="278533" name="Text Box 5"/>
          <p:cNvSpPr txBox="1">
            <a:spLocks noChangeArrowheads="1"/>
          </p:cNvSpPr>
          <p:nvPr/>
        </p:nvSpPr>
        <p:spPr bwMode="auto">
          <a:xfrm>
            <a:off x="3203575" y="4941888"/>
            <a:ext cx="4608513"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9C9C9"/>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6B6B6B"/>
              </a:buClr>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C9C9C9"/>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6B6B6B"/>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9pPr>
          </a:lstStyle>
          <a:p>
            <a:pPr algn="ctr">
              <a:lnSpc>
                <a:spcPct val="95000"/>
              </a:lnSpc>
              <a:spcBef>
                <a:spcPct val="0"/>
              </a:spcBef>
              <a:buClrTx/>
              <a:buFontTx/>
              <a:buNone/>
            </a:pPr>
            <a:r>
              <a:rPr lang="en-IE" altLang="en-US" sz="2800" b="1">
                <a:solidFill>
                  <a:srgbClr val="64B4E6"/>
                </a:solidFill>
              </a:rPr>
              <a:t>What does this EU law mean for my business?</a:t>
            </a:r>
            <a:endParaRPr lang="en-IE" altLang="en-US" sz="4400" b="1">
              <a:solidFill>
                <a:srgbClr val="64B4E6"/>
              </a:solidFill>
            </a:endParaRPr>
          </a:p>
        </p:txBody>
      </p:sp>
      <p:sp>
        <p:nvSpPr>
          <p:cNvPr id="278534" name="Text Box 6"/>
          <p:cNvSpPr txBox="1">
            <a:spLocks noChangeArrowheads="1"/>
          </p:cNvSpPr>
          <p:nvPr/>
        </p:nvSpPr>
        <p:spPr bwMode="auto">
          <a:xfrm>
            <a:off x="900113" y="1557338"/>
            <a:ext cx="3563937"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9C9C9"/>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6B6B6B"/>
              </a:buClr>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C9C9C9"/>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6B6B6B"/>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9pPr>
          </a:lstStyle>
          <a:p>
            <a:pPr algn="ctr">
              <a:lnSpc>
                <a:spcPct val="60000"/>
              </a:lnSpc>
              <a:spcBef>
                <a:spcPct val="0"/>
              </a:spcBef>
              <a:buClrTx/>
              <a:buFontTx/>
              <a:buNone/>
            </a:pPr>
            <a:r>
              <a:rPr lang="en-IE" altLang="en-US" sz="2800" b="1">
                <a:solidFill>
                  <a:srgbClr val="64B4E6"/>
                </a:solidFill>
              </a:rPr>
              <a:t>How do I find a new market abroad?</a:t>
            </a:r>
            <a:r>
              <a:rPr lang="en-IE" altLang="en-US" sz="4400" b="1">
                <a:solidFill>
                  <a:srgbClr val="64B4E6"/>
                </a:solidFill>
              </a:rPr>
              <a:t> </a:t>
            </a:r>
          </a:p>
        </p:txBody>
      </p:sp>
      <p:sp>
        <p:nvSpPr>
          <p:cNvPr id="278535" name="Text Box 7"/>
          <p:cNvSpPr txBox="1">
            <a:spLocks noChangeArrowheads="1"/>
          </p:cNvSpPr>
          <p:nvPr/>
        </p:nvSpPr>
        <p:spPr bwMode="auto">
          <a:xfrm>
            <a:off x="1117600" y="3903663"/>
            <a:ext cx="6983413"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9C9C9"/>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6B6B6B"/>
              </a:buClr>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C9C9C9"/>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6B6B6B"/>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9pPr>
          </a:lstStyle>
          <a:p>
            <a:pPr algn="ctr">
              <a:lnSpc>
                <a:spcPct val="60000"/>
              </a:lnSpc>
              <a:spcBef>
                <a:spcPct val="0"/>
              </a:spcBef>
              <a:buClrTx/>
              <a:buFontTx/>
              <a:buNone/>
            </a:pPr>
            <a:r>
              <a:rPr lang="en-IE" altLang="en-US" sz="2800" b="1">
                <a:solidFill>
                  <a:schemeClr val="folHlink"/>
                </a:solidFill>
              </a:rPr>
              <a:t>How can I sell my innovative </a:t>
            </a:r>
            <a:br>
              <a:rPr lang="en-IE" altLang="en-US" sz="2800" b="1">
                <a:solidFill>
                  <a:schemeClr val="folHlink"/>
                </a:solidFill>
              </a:rPr>
            </a:br>
            <a:r>
              <a:rPr lang="en-IE" altLang="en-US" sz="2800" b="1">
                <a:solidFill>
                  <a:schemeClr val="folHlink"/>
                </a:solidFill>
              </a:rPr>
              <a:t>ideas and technology?</a:t>
            </a:r>
            <a:r>
              <a:rPr lang="en-IE" altLang="en-US" sz="4400" b="1">
                <a:solidFill>
                  <a:srgbClr val="64B4E6"/>
                </a:solidFill>
              </a:rPr>
              <a:t> </a:t>
            </a:r>
          </a:p>
        </p:txBody>
      </p:sp>
      <p:sp>
        <p:nvSpPr>
          <p:cNvPr id="2" name="Title 1"/>
          <p:cNvSpPr>
            <a:spLocks noGrp="1"/>
          </p:cNvSpPr>
          <p:nvPr>
            <p:ph type="title"/>
          </p:nvPr>
        </p:nvSpPr>
        <p:spPr>
          <a:xfrm>
            <a:off x="328613" y="269876"/>
            <a:ext cx="3595315" cy="809625"/>
          </a:xfrm>
        </p:spPr>
        <p:txBody>
          <a:bodyPr/>
          <a:lstStyle/>
          <a:p>
            <a:r>
              <a:rPr lang="en-IE" sz="3200" dirty="0" smtClean="0"/>
              <a:t>Typical Issues</a:t>
            </a:r>
            <a:endParaRPr lang="en-IE" sz="3200" dirty="0"/>
          </a:p>
        </p:txBody>
      </p:sp>
    </p:spTree>
    <p:extLst>
      <p:ext uri="{BB962C8B-B14F-4D97-AF65-F5344CB8AC3E}">
        <p14:creationId xmlns:p14="http://schemas.microsoft.com/office/powerpoint/2010/main" val="19038213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8534"/>
                                        </p:tgtEl>
                                        <p:attrNameLst>
                                          <p:attrName>style.visibility</p:attrName>
                                        </p:attrNameLst>
                                      </p:cBhvr>
                                      <p:to>
                                        <p:strVal val="visible"/>
                                      </p:to>
                                    </p:set>
                                    <p:animEffect transition="in" filter="fade">
                                      <p:cBhvr>
                                        <p:cTn id="7" dur="1000"/>
                                        <p:tgtEl>
                                          <p:spTgt spid="278534"/>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78532"/>
                                        </p:tgtEl>
                                        <p:attrNameLst>
                                          <p:attrName>style.visibility</p:attrName>
                                        </p:attrNameLst>
                                      </p:cBhvr>
                                      <p:to>
                                        <p:strVal val="visible"/>
                                      </p:to>
                                    </p:set>
                                    <p:animEffect transition="in" filter="fade">
                                      <p:cBhvr>
                                        <p:cTn id="11" dur="1000"/>
                                        <p:tgtEl>
                                          <p:spTgt spid="278532"/>
                                        </p:tgtEl>
                                      </p:cBhvr>
                                    </p:animEffect>
                                  </p:childTnLst>
                                </p:cTn>
                              </p:par>
                            </p:childTnLst>
                          </p:cTn>
                        </p:par>
                        <p:par>
                          <p:cTn id="12" fill="hold" nodeType="afterGroup">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78531"/>
                                        </p:tgtEl>
                                        <p:attrNameLst>
                                          <p:attrName>style.visibility</p:attrName>
                                        </p:attrNameLst>
                                      </p:cBhvr>
                                      <p:to>
                                        <p:strVal val="visible"/>
                                      </p:to>
                                    </p:set>
                                    <p:animEffect transition="in" filter="fade">
                                      <p:cBhvr>
                                        <p:cTn id="15" dur="1000"/>
                                        <p:tgtEl>
                                          <p:spTgt spid="278531"/>
                                        </p:tgtEl>
                                      </p:cBhvr>
                                    </p:animEffect>
                                  </p:childTnLst>
                                </p:cTn>
                              </p:par>
                            </p:childTnLst>
                          </p:cTn>
                        </p:par>
                        <p:par>
                          <p:cTn id="16" fill="hold" nodeType="afterGroup">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278535"/>
                                        </p:tgtEl>
                                        <p:attrNameLst>
                                          <p:attrName>style.visibility</p:attrName>
                                        </p:attrNameLst>
                                      </p:cBhvr>
                                      <p:to>
                                        <p:strVal val="visible"/>
                                      </p:to>
                                    </p:set>
                                    <p:animEffect transition="in" filter="fade">
                                      <p:cBhvr>
                                        <p:cTn id="19" dur="1000"/>
                                        <p:tgtEl>
                                          <p:spTgt spid="278535"/>
                                        </p:tgtEl>
                                      </p:cBhvr>
                                    </p:animEffect>
                                  </p:childTnLst>
                                </p:cTn>
                              </p:par>
                            </p:childTnLst>
                          </p:cTn>
                        </p:par>
                        <p:par>
                          <p:cTn id="20" fill="hold" nodeType="afterGroup">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278533"/>
                                        </p:tgtEl>
                                        <p:attrNameLst>
                                          <p:attrName>style.visibility</p:attrName>
                                        </p:attrNameLst>
                                      </p:cBhvr>
                                      <p:to>
                                        <p:strVal val="visible"/>
                                      </p:to>
                                    </p:set>
                                    <p:animEffect transition="in" filter="fade">
                                      <p:cBhvr>
                                        <p:cTn id="23" dur="1000"/>
                                        <p:tgtEl>
                                          <p:spTgt spid="278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1" grpId="0"/>
      <p:bldP spid="278532" grpId="0"/>
      <p:bldP spid="278533" grpId="0"/>
      <p:bldP spid="278534" grpId="0"/>
      <p:bldP spid="2785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Logo-NET-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096000"/>
            <a:ext cx="6858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7"/>
          <p:cNvSpPr>
            <a:spLocks noChangeArrowheads="1"/>
          </p:cNvSpPr>
          <p:nvPr/>
        </p:nvSpPr>
        <p:spPr bwMode="auto">
          <a:xfrm>
            <a:off x="1741488" y="549275"/>
            <a:ext cx="184150" cy="396875"/>
          </a:xfrm>
          <a:prstGeom prst="rect">
            <a:avLst/>
          </a:prstGeom>
          <a:noFill/>
          <a:ln>
            <a:noFill/>
          </a:ln>
          <a:effectLst>
            <a:outerShdw dist="107763" dir="2700000" algn="ctr" rotWithShape="0">
              <a:srgbClr val="808080"/>
            </a:outerShdw>
          </a:effectLst>
          <a:extLst>
            <a:ext uri="{909E8E84-426E-40DD-AFC4-6F175D3DCCD1}">
              <a14:hiddenFill xmlns:a14="http://schemas.microsoft.com/office/drawing/2010/main">
                <a:solidFill>
                  <a:srgbClr val="D8EBB3"/>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C9C9C9"/>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6B6B6B"/>
              </a:buClr>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C9C9C9"/>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6B6B6B"/>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ClrTx/>
              <a:buFontTx/>
              <a:buNone/>
            </a:pPr>
            <a:endParaRPr lang="en-IE" altLang="en-US" sz="2000">
              <a:latin typeface="Verdana" panose="020B0604030504040204" pitchFamily="34" charset="0"/>
            </a:endParaRPr>
          </a:p>
        </p:txBody>
      </p:sp>
      <p:sp>
        <p:nvSpPr>
          <p:cNvPr id="31749" name="Rectangle 8"/>
          <p:cNvSpPr>
            <a:spLocks noChangeArrowheads="1"/>
          </p:cNvSpPr>
          <p:nvPr/>
        </p:nvSpPr>
        <p:spPr bwMode="auto">
          <a:xfrm>
            <a:off x="0" y="333375"/>
            <a:ext cx="7772400"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C9C9C9"/>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6B6B6B"/>
              </a:buClr>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C9C9C9"/>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6B6B6B"/>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defRPr/>
            </a:pPr>
            <a:endParaRPr lang="en-GB" altLang="en-US" sz="2400" b="1" dirty="0" smtClean="0">
              <a:latin typeface="+mj-lt"/>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1998" y="6050665"/>
            <a:ext cx="968152" cy="669990"/>
          </a:xfrm>
          <a:prstGeom prst="rect">
            <a:avLst/>
          </a:prstGeom>
        </p:spPr>
      </p:pic>
      <p:pic>
        <p:nvPicPr>
          <p:cNvPr id="2" name="Picture 1"/>
          <p:cNvPicPr>
            <a:picLocks noChangeAspect="1"/>
          </p:cNvPicPr>
          <p:nvPr/>
        </p:nvPicPr>
        <p:blipFill rotWithShape="1">
          <a:blip r:embed="rId5"/>
          <a:srcRect l="43056" t="43361" r="3857" b="18008"/>
          <a:stretch/>
        </p:blipFill>
        <p:spPr>
          <a:xfrm>
            <a:off x="3978750" y="2060848"/>
            <a:ext cx="4969714" cy="3323002"/>
          </a:xfrm>
          <a:prstGeom prst="rect">
            <a:avLst/>
          </a:prstGeom>
        </p:spPr>
      </p:pic>
      <p:sp>
        <p:nvSpPr>
          <p:cNvPr id="7" name="TextBox 3"/>
          <p:cNvSpPr txBox="1">
            <a:spLocks noChangeArrowheads="1"/>
          </p:cNvSpPr>
          <p:nvPr/>
        </p:nvSpPr>
        <p:spPr bwMode="auto">
          <a:xfrm>
            <a:off x="303678" y="1168491"/>
            <a:ext cx="71650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C9C9C9"/>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6B6B6B"/>
              </a:buClr>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C9C9C9"/>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6B6B6B"/>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None/>
            </a:pPr>
            <a:r>
              <a:rPr lang="en-IE" altLang="en-US" sz="2400" b="1" dirty="0" smtClean="0">
                <a:solidFill>
                  <a:srgbClr val="0033CC"/>
                </a:solidFill>
                <a:latin typeface="Verdana" panose="020B0604030504040204" pitchFamily="34" charset="0"/>
              </a:rPr>
              <a:t>Enterprise Europe Network </a:t>
            </a:r>
            <a:endParaRPr lang="en-US" altLang="en-US" sz="2400" b="1" dirty="0">
              <a:solidFill>
                <a:srgbClr val="0033CC"/>
              </a:solidFill>
              <a:latin typeface="Verdana" panose="020B0604030504040204" pitchFamily="34" charset="0"/>
            </a:endParaRPr>
          </a:p>
        </p:txBody>
      </p:sp>
      <p:sp>
        <p:nvSpPr>
          <p:cNvPr id="8" name="Rectangle 3"/>
          <p:cNvSpPr txBox="1">
            <a:spLocks noChangeArrowheads="1"/>
          </p:cNvSpPr>
          <p:nvPr/>
        </p:nvSpPr>
        <p:spPr>
          <a:xfrm>
            <a:off x="303678" y="1684135"/>
            <a:ext cx="4587317" cy="4076427"/>
          </a:xfrm>
          <a:prstGeom prst="rect">
            <a:avLst/>
          </a:prstGeom>
        </p:spPr>
        <p:txBody>
          <a:bodyPr/>
          <a:lstStyle>
            <a:lvl1pPr marL="342900" indent="-342900" algn="l" rtl="0" fontAlgn="base">
              <a:spcBef>
                <a:spcPct val="20000"/>
              </a:spcBef>
              <a:spcAft>
                <a:spcPct val="0"/>
              </a:spcAft>
              <a:buClr>
                <a:srgbClr val="005FA9"/>
              </a:buClr>
              <a:buChar char="•"/>
              <a:defRPr sz="3200" kern="1200">
                <a:solidFill>
                  <a:schemeClr val="tx1"/>
                </a:solidFill>
                <a:latin typeface="+mn-lt"/>
                <a:ea typeface="+mn-ea"/>
                <a:cs typeface="+mn-cs"/>
              </a:defRPr>
            </a:lvl1pPr>
            <a:lvl2pPr marL="742950" indent="-285750" algn="l" rtl="0" fontAlgn="base">
              <a:spcBef>
                <a:spcPct val="20000"/>
              </a:spcBef>
              <a:spcAft>
                <a:spcPct val="0"/>
              </a:spcAft>
              <a:buClr>
                <a:srgbClr val="6B6B6B"/>
              </a:buClr>
              <a:buFont typeface="Wingdings" panose="05000000000000000000" pitchFamily="2" charset="2"/>
              <a:buChar char="§"/>
              <a:defRPr sz="2800" kern="1200">
                <a:solidFill>
                  <a:schemeClr val="tx1"/>
                </a:solidFill>
                <a:latin typeface="+mn-lt"/>
                <a:ea typeface="+mn-ea"/>
                <a:cs typeface="+mn-cs"/>
              </a:defRPr>
            </a:lvl2pPr>
            <a:lvl3pPr marL="1143000" indent="-228600" algn="l" rtl="0" fontAlgn="base">
              <a:spcBef>
                <a:spcPct val="20000"/>
              </a:spcBef>
              <a:spcAft>
                <a:spcPct val="0"/>
              </a:spcAft>
              <a:buClr>
                <a:srgbClr val="005FA9"/>
              </a:buClr>
              <a:buChar char="•"/>
              <a:defRPr sz="2400" kern="1200">
                <a:solidFill>
                  <a:schemeClr val="tx1"/>
                </a:solidFill>
                <a:latin typeface="+mn-lt"/>
                <a:ea typeface="+mn-ea"/>
                <a:cs typeface="+mn-cs"/>
              </a:defRPr>
            </a:lvl3pPr>
            <a:lvl4pPr marL="1600200" indent="-228600" algn="l" rtl="0" fontAlgn="base">
              <a:spcBef>
                <a:spcPct val="20000"/>
              </a:spcBef>
              <a:spcAft>
                <a:spcPct val="0"/>
              </a:spcAft>
              <a:buClr>
                <a:srgbClr val="6B6B6B"/>
              </a:buClr>
              <a:buFont typeface="Wingdings" panose="05000000000000000000" pitchFamily="2" charset="2"/>
              <a:buChar char="§"/>
              <a:defRPr sz="2000" kern="1200">
                <a:solidFill>
                  <a:schemeClr val="tx1"/>
                </a:solidFill>
                <a:latin typeface="+mn-lt"/>
                <a:ea typeface="+mn-ea"/>
                <a:cs typeface="+mn-cs"/>
              </a:defRPr>
            </a:lvl4pPr>
            <a:lvl5pPr marL="2057400" indent="-228600" algn="l" rtl="0" fontAlgn="base">
              <a:spcBef>
                <a:spcPct val="20000"/>
              </a:spcBef>
              <a:spcAft>
                <a:spcPct val="0"/>
              </a:spcAft>
              <a:buClr>
                <a:srgbClr val="005FA9"/>
              </a:buClr>
              <a:buFont typeface="Times" panose="02020603050405020304" pitchFamily="18"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lnSpc>
                <a:spcPct val="80000"/>
              </a:lnSpc>
              <a:spcBef>
                <a:spcPct val="25000"/>
              </a:spcBef>
              <a:buFont typeface="Wingdings" panose="05000000000000000000" pitchFamily="2" charset="2"/>
              <a:buNone/>
              <a:defRPr/>
            </a:pPr>
            <a:endParaRPr lang="en-IE" altLang="en-US" sz="2000" dirty="0" smtClean="0">
              <a:latin typeface="Verdana" panose="020B0604030504040204" pitchFamily="34" charset="0"/>
            </a:endParaRPr>
          </a:p>
          <a:p>
            <a:pPr eaLnBrk="1" hangingPunct="1">
              <a:lnSpc>
                <a:spcPct val="80000"/>
              </a:lnSpc>
              <a:spcBef>
                <a:spcPct val="25000"/>
              </a:spcBef>
              <a:defRPr/>
            </a:pPr>
            <a:r>
              <a:rPr lang="en-IE" altLang="en-US" sz="2400" b="1" dirty="0" smtClean="0"/>
              <a:t>Present in 60 countries</a:t>
            </a:r>
            <a:endParaRPr lang="en-IE" altLang="en-US" sz="2400" dirty="0" smtClean="0"/>
          </a:p>
          <a:p>
            <a:pPr marL="400050" lvl="1" indent="0" eaLnBrk="1" hangingPunct="1">
              <a:lnSpc>
                <a:spcPct val="80000"/>
              </a:lnSpc>
              <a:spcBef>
                <a:spcPct val="25000"/>
              </a:spcBef>
              <a:buFont typeface="Wingdings" panose="05000000000000000000" pitchFamily="2" charset="2"/>
              <a:buNone/>
              <a:defRPr/>
            </a:pPr>
            <a:endParaRPr lang="en-IE" altLang="en-US" sz="2400" dirty="0" smtClean="0"/>
          </a:p>
          <a:p>
            <a:pPr eaLnBrk="1" hangingPunct="1">
              <a:lnSpc>
                <a:spcPct val="80000"/>
              </a:lnSpc>
              <a:spcBef>
                <a:spcPct val="25000"/>
              </a:spcBef>
              <a:defRPr/>
            </a:pPr>
            <a:r>
              <a:rPr lang="en-IE" altLang="en-US" sz="2400" b="1" dirty="0" smtClean="0"/>
              <a:t>More than 600 partners organisations</a:t>
            </a:r>
            <a:r>
              <a:rPr lang="en-IE" altLang="en-US" sz="2400" dirty="0" smtClean="0"/>
              <a:t>.</a:t>
            </a:r>
          </a:p>
          <a:p>
            <a:pPr marL="400050" lvl="1" indent="0" eaLnBrk="1" hangingPunct="1">
              <a:lnSpc>
                <a:spcPct val="80000"/>
              </a:lnSpc>
              <a:spcBef>
                <a:spcPct val="25000"/>
              </a:spcBef>
              <a:buFont typeface="Wingdings" panose="05000000000000000000" pitchFamily="2" charset="2"/>
              <a:buNone/>
              <a:defRPr/>
            </a:pPr>
            <a:endParaRPr lang="en-IE" altLang="en-US" sz="2400" dirty="0" smtClean="0"/>
          </a:p>
          <a:p>
            <a:pPr eaLnBrk="1" hangingPunct="1">
              <a:lnSpc>
                <a:spcPct val="80000"/>
              </a:lnSpc>
              <a:spcBef>
                <a:spcPct val="25000"/>
              </a:spcBef>
              <a:defRPr/>
            </a:pPr>
            <a:r>
              <a:rPr lang="en-IE" altLang="en-US" sz="2400" b="1" dirty="0" smtClean="0"/>
              <a:t>Operating in EU 28 member states and 32 other countries</a:t>
            </a:r>
          </a:p>
          <a:p>
            <a:pPr marL="0" indent="0" eaLnBrk="1" hangingPunct="1">
              <a:lnSpc>
                <a:spcPct val="80000"/>
              </a:lnSpc>
              <a:spcBef>
                <a:spcPct val="25000"/>
              </a:spcBef>
              <a:buNone/>
              <a:defRPr/>
            </a:pPr>
            <a:r>
              <a:rPr lang="en-IE" altLang="en-US" sz="2400" b="1" dirty="0" smtClean="0"/>
              <a:t>  </a:t>
            </a:r>
          </a:p>
          <a:p>
            <a:pPr eaLnBrk="1" hangingPunct="1">
              <a:lnSpc>
                <a:spcPct val="80000"/>
              </a:lnSpc>
              <a:spcBef>
                <a:spcPct val="25000"/>
              </a:spcBef>
              <a:defRPr/>
            </a:pPr>
            <a:r>
              <a:rPr lang="en-IE" altLang="en-US" sz="2400" b="1" dirty="0" smtClean="0"/>
              <a:t>Largest business support network in the world</a:t>
            </a:r>
            <a:endParaRPr lang="en-GB" altLang="en-US" sz="2400" dirty="0" smtClean="0"/>
          </a:p>
          <a:p>
            <a:pPr eaLnBrk="1" hangingPunct="1">
              <a:lnSpc>
                <a:spcPct val="80000"/>
              </a:lnSpc>
              <a:buFont typeface="Wingdings" panose="05000000000000000000" pitchFamily="2" charset="2"/>
              <a:buNone/>
              <a:defRPr/>
            </a:pPr>
            <a:r>
              <a:rPr lang="en-GB" altLang="en-US" sz="1800" dirty="0" smtClean="0"/>
              <a:t>      </a:t>
            </a:r>
          </a:p>
          <a:p>
            <a:pPr eaLnBrk="1" hangingPunct="1">
              <a:lnSpc>
                <a:spcPct val="80000"/>
              </a:lnSpc>
              <a:defRPr/>
            </a:pPr>
            <a:endParaRPr lang="en-GB" altLang="en-US" sz="1800" dirty="0" smtClean="0"/>
          </a:p>
          <a:p>
            <a:pPr eaLnBrk="1" hangingPunct="1">
              <a:lnSpc>
                <a:spcPct val="80000"/>
              </a:lnSpc>
              <a:buFontTx/>
              <a:buNone/>
              <a:defRPr/>
            </a:pPr>
            <a:endParaRPr lang="en-GB" altLang="en-US" sz="1800" dirty="0" smtClean="0"/>
          </a:p>
          <a:p>
            <a:pPr eaLnBrk="1" hangingPunct="1">
              <a:lnSpc>
                <a:spcPct val="80000"/>
              </a:lnSpc>
              <a:buFontTx/>
              <a:buNone/>
              <a:defRPr/>
            </a:pPr>
            <a:endParaRPr lang="en-GB" altLang="en-US" sz="300" dirty="0" smtClean="0">
              <a:latin typeface="Verdana" panose="020B0604030504040204" pitchFamily="34" charset="0"/>
            </a:endParaRPr>
          </a:p>
          <a:p>
            <a:pPr eaLnBrk="1" hangingPunct="1">
              <a:lnSpc>
                <a:spcPct val="80000"/>
              </a:lnSpc>
              <a:defRPr/>
            </a:pPr>
            <a:endParaRPr lang="en-GB" altLang="en-US" sz="300" dirty="0" smtClean="0">
              <a:latin typeface="Verdana" panose="020B0604030504040204" pitchFamily="34" charset="0"/>
            </a:endParaRPr>
          </a:p>
          <a:p>
            <a:pPr eaLnBrk="1" hangingPunct="1">
              <a:lnSpc>
                <a:spcPct val="80000"/>
              </a:lnSpc>
              <a:defRPr/>
            </a:pPr>
            <a:endParaRPr lang="en-GB" altLang="en-US" sz="300" dirty="0" smtClean="0">
              <a:latin typeface="Verdana" panose="020B0604030504040204" pitchFamily="34" charset="0"/>
            </a:endParaRPr>
          </a:p>
          <a:p>
            <a:pPr eaLnBrk="1" hangingPunct="1">
              <a:lnSpc>
                <a:spcPct val="80000"/>
              </a:lnSpc>
              <a:defRPr/>
            </a:pPr>
            <a:endParaRPr lang="en-GB" altLang="en-US" sz="300" dirty="0" smtClean="0">
              <a:latin typeface="Verdana" panose="020B0604030504040204" pitchFamily="34" charset="0"/>
            </a:endParaRPr>
          </a:p>
          <a:p>
            <a:pPr eaLnBrk="1" hangingPunct="1">
              <a:lnSpc>
                <a:spcPct val="80000"/>
              </a:lnSpc>
              <a:defRPr/>
            </a:pPr>
            <a:endParaRPr lang="en-GB" altLang="en-US" sz="300" dirty="0" smtClean="0">
              <a:latin typeface="Verdana" panose="020B0604030504040204" pitchFamily="34" charset="0"/>
            </a:endParaRPr>
          </a:p>
          <a:p>
            <a:pPr eaLnBrk="1" hangingPunct="1">
              <a:lnSpc>
                <a:spcPct val="80000"/>
              </a:lnSpc>
              <a:buFontTx/>
              <a:buNone/>
              <a:defRPr/>
            </a:pPr>
            <a:endParaRPr lang="en-GB" altLang="en-US" sz="300" dirty="0" smtClean="0">
              <a:latin typeface="Verdana" panose="020B0604030504040204" pitchFamily="34" charset="0"/>
            </a:endParaRPr>
          </a:p>
        </p:txBody>
      </p:sp>
      <p:sp>
        <p:nvSpPr>
          <p:cNvPr id="5" name="TextBox 4"/>
          <p:cNvSpPr txBox="1"/>
          <p:nvPr/>
        </p:nvSpPr>
        <p:spPr>
          <a:xfrm>
            <a:off x="303678" y="529737"/>
            <a:ext cx="2974528" cy="584775"/>
          </a:xfrm>
          <a:prstGeom prst="rect">
            <a:avLst/>
          </a:prstGeom>
          <a:noFill/>
        </p:spPr>
        <p:txBody>
          <a:bodyPr wrap="square" rtlCol="0">
            <a:spAutoFit/>
          </a:bodyPr>
          <a:lstStyle/>
          <a:p>
            <a:r>
              <a:rPr lang="en-IE" sz="3200" b="1" dirty="0" smtClean="0">
                <a:solidFill>
                  <a:srgbClr val="0033CC"/>
                </a:solidFill>
              </a:rPr>
              <a:t>Global Reach</a:t>
            </a:r>
            <a:endParaRPr lang="en-IE" sz="3200" b="1" dirty="0">
              <a:solidFill>
                <a:srgbClr val="0033CC"/>
              </a:solidFill>
            </a:endParaRPr>
          </a:p>
        </p:txBody>
      </p:sp>
    </p:spTree>
    <p:extLst>
      <p:ext uri="{BB962C8B-B14F-4D97-AF65-F5344CB8AC3E}">
        <p14:creationId xmlns:p14="http://schemas.microsoft.com/office/powerpoint/2010/main" val="39845464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5"/>
          <p:cNvSpPr>
            <a:spLocks noGrp="1"/>
          </p:cNvSpPr>
          <p:nvPr>
            <p:ph type="title"/>
          </p:nvPr>
        </p:nvSpPr>
        <p:spPr>
          <a:xfrm>
            <a:off x="134866" y="548680"/>
            <a:ext cx="8312150" cy="468313"/>
          </a:xfrm>
        </p:spPr>
        <p:txBody>
          <a:bodyPr/>
          <a:lstStyle/>
          <a:p>
            <a:r>
              <a:rPr lang="en-IE" altLang="en-US" dirty="0" smtClean="0"/>
              <a:t> </a:t>
            </a:r>
            <a:r>
              <a:rPr lang="en-IE" altLang="en-US" sz="2400" dirty="0" smtClean="0">
                <a:solidFill>
                  <a:srgbClr val="0033CC"/>
                </a:solidFill>
              </a:rPr>
              <a:t>The EEN Network Reach</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3522" y="6010323"/>
            <a:ext cx="1073141" cy="742645"/>
          </a:xfrm>
          <a:prstGeom prst="rect">
            <a:avLst/>
          </a:prstGeom>
        </p:spPr>
      </p:pic>
      <p:grpSp>
        <p:nvGrpSpPr>
          <p:cNvPr id="6" name="Group 5"/>
          <p:cNvGrpSpPr/>
          <p:nvPr/>
        </p:nvGrpSpPr>
        <p:grpSpPr>
          <a:xfrm>
            <a:off x="1691680" y="1268760"/>
            <a:ext cx="5164832" cy="5313445"/>
            <a:chOff x="1259632" y="404664"/>
            <a:chExt cx="5596880" cy="6177541"/>
          </a:xfrm>
        </p:grpSpPr>
        <p:pic>
          <p:nvPicPr>
            <p:cNvPr id="7" name="Picture 6"/>
            <p:cNvPicPr>
              <a:picLocks noChangeAspect="1"/>
            </p:cNvPicPr>
            <p:nvPr/>
          </p:nvPicPr>
          <p:blipFill rotWithShape="1">
            <a:blip r:embed="rId4"/>
            <a:srcRect r="33020" b="1766"/>
            <a:stretch/>
          </p:blipFill>
          <p:spPr>
            <a:xfrm>
              <a:off x="1259632" y="404664"/>
              <a:ext cx="5596880" cy="6156319"/>
            </a:xfrm>
            <a:prstGeom prst="rect">
              <a:avLst/>
            </a:prstGeom>
          </p:spPr>
        </p:pic>
        <p:pic>
          <p:nvPicPr>
            <p:cNvPr id="8" name="Picture 7"/>
            <p:cNvPicPr>
              <a:picLocks noChangeAspect="1"/>
            </p:cNvPicPr>
            <p:nvPr/>
          </p:nvPicPr>
          <p:blipFill rotWithShape="1">
            <a:blip r:embed="rId5"/>
            <a:srcRect l="23207" t="11510" r="56371" b="61260"/>
            <a:stretch/>
          </p:blipFill>
          <p:spPr>
            <a:xfrm>
              <a:off x="5148064" y="4998029"/>
              <a:ext cx="1584176" cy="1584176"/>
            </a:xfrm>
            <a:prstGeom prst="rect">
              <a:avLst/>
            </a:prstGeom>
          </p:spPr>
        </p:pic>
      </p:grpSp>
      <p:pic>
        <p:nvPicPr>
          <p:cNvPr id="9" name="Picture 2" descr="Logo-NET-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4866" y="6063351"/>
            <a:ext cx="6858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96341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68325" y="1550988"/>
            <a:ext cx="8497888" cy="1682750"/>
          </a:xfrm>
        </p:spPr>
        <p:txBody>
          <a:bodyPr anchor="t"/>
          <a:lstStyle/>
          <a:p>
            <a:r>
              <a:rPr lang="en-IE" altLang="en-US" sz="1800" smtClean="0">
                <a:solidFill>
                  <a:srgbClr val="3366FF"/>
                </a:solidFill>
              </a:rPr>
              <a:t/>
            </a:r>
            <a:br>
              <a:rPr lang="en-IE" altLang="en-US" sz="1800" smtClean="0">
                <a:solidFill>
                  <a:srgbClr val="3366FF"/>
                </a:solidFill>
              </a:rPr>
            </a:br>
            <a:r>
              <a:rPr lang="en-IE" altLang="en-US" sz="1800" smtClean="0">
                <a:solidFill>
                  <a:srgbClr val="3366FF"/>
                </a:solidFill>
              </a:rPr>
              <a:t/>
            </a:r>
            <a:br>
              <a:rPr lang="en-IE" altLang="en-US" sz="1800" smtClean="0">
                <a:solidFill>
                  <a:srgbClr val="3366FF"/>
                </a:solidFill>
              </a:rPr>
            </a:br>
            <a:r>
              <a:rPr lang="en-IE" altLang="en-US" sz="1800" smtClean="0">
                <a:solidFill>
                  <a:srgbClr val="3366FF"/>
                </a:solidFill>
              </a:rPr>
              <a:t/>
            </a:r>
            <a:br>
              <a:rPr lang="en-IE" altLang="en-US" sz="1800" smtClean="0">
                <a:solidFill>
                  <a:srgbClr val="3366FF"/>
                </a:solidFill>
              </a:rPr>
            </a:br>
            <a:r>
              <a:rPr lang="en-IE" altLang="en-US" sz="1800" smtClean="0">
                <a:solidFill>
                  <a:srgbClr val="3366FF"/>
                </a:solidFill>
              </a:rPr>
              <a:t/>
            </a:r>
            <a:br>
              <a:rPr lang="en-IE" altLang="en-US" sz="1800" smtClean="0">
                <a:solidFill>
                  <a:srgbClr val="3366FF"/>
                </a:solidFill>
              </a:rPr>
            </a:br>
            <a:r>
              <a:rPr lang="en-IE" altLang="en-US" sz="1800" smtClean="0">
                <a:solidFill>
                  <a:srgbClr val="3366FF"/>
                </a:solidFill>
              </a:rPr>
              <a:t>Enterprise Ireland         Local Enterprise Offices         Dublin Chamber &amp; </a:t>
            </a:r>
            <a:br>
              <a:rPr lang="en-IE" altLang="en-US" sz="1800" smtClean="0">
                <a:solidFill>
                  <a:srgbClr val="3366FF"/>
                </a:solidFill>
              </a:rPr>
            </a:br>
            <a:r>
              <a:rPr lang="en-IE" altLang="en-US" sz="1800" smtClean="0">
                <a:solidFill>
                  <a:srgbClr val="3366FF"/>
                </a:solidFill>
              </a:rPr>
              <a:t>                                                                                                         Cork Chamber</a:t>
            </a:r>
            <a:br>
              <a:rPr lang="en-IE" altLang="en-US" sz="1800" smtClean="0">
                <a:solidFill>
                  <a:srgbClr val="3366FF"/>
                </a:solidFill>
              </a:rPr>
            </a:br>
            <a:endParaRPr lang="en-IE" altLang="en-US" sz="1800" smtClean="0">
              <a:solidFill>
                <a:srgbClr val="3366FF"/>
              </a:solidFill>
            </a:endParaRPr>
          </a:p>
        </p:txBody>
      </p:sp>
      <p:sp>
        <p:nvSpPr>
          <p:cNvPr id="17411" name="Rectangle 2"/>
          <p:cNvSpPr>
            <a:spLocks noChangeArrowheads="1"/>
          </p:cNvSpPr>
          <p:nvPr/>
        </p:nvSpPr>
        <p:spPr bwMode="auto">
          <a:xfrm>
            <a:off x="209229" y="1027053"/>
            <a:ext cx="8856984"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C9C9C9"/>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6B6B6B"/>
              </a:buClr>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C9C9C9"/>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6B6B6B"/>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IE" altLang="en-US" sz="1800" b="1" dirty="0">
              <a:solidFill>
                <a:srgbClr val="3366FF"/>
              </a:solidFill>
              <a:latin typeface="Verdana" panose="020B0604030504040204" pitchFamily="34" charset="0"/>
            </a:endParaRPr>
          </a:p>
          <a:p>
            <a:pPr>
              <a:spcBef>
                <a:spcPct val="0"/>
              </a:spcBef>
              <a:buClrTx/>
              <a:buFontTx/>
              <a:buNone/>
            </a:pPr>
            <a:r>
              <a:rPr lang="en-IE" altLang="en-US" sz="2800" b="1" dirty="0">
                <a:solidFill>
                  <a:srgbClr val="0033CC"/>
                </a:solidFill>
                <a:latin typeface="Verdana" panose="020B0604030504040204" pitchFamily="34" charset="0"/>
              </a:rPr>
              <a:t>The Enterprise Europe Network in </a:t>
            </a:r>
            <a:r>
              <a:rPr lang="en-IE" altLang="en-US" sz="2800" b="1" dirty="0" smtClean="0">
                <a:solidFill>
                  <a:srgbClr val="0033CC"/>
                </a:solidFill>
                <a:latin typeface="Verdana" panose="020B0604030504040204" pitchFamily="34" charset="0"/>
              </a:rPr>
              <a:t>Ireland</a:t>
            </a:r>
          </a:p>
          <a:p>
            <a:pPr algn="ctr">
              <a:spcBef>
                <a:spcPct val="0"/>
              </a:spcBef>
              <a:buClrTx/>
              <a:buFontTx/>
              <a:buNone/>
            </a:pPr>
            <a:r>
              <a:rPr lang="en-IE" altLang="en-US" sz="2800" b="1" dirty="0" smtClean="0">
                <a:solidFill>
                  <a:srgbClr val="0033CC"/>
                </a:solidFill>
                <a:latin typeface="Verdana" panose="020B0604030504040204" pitchFamily="34" charset="0"/>
                <a:hlinkClick r:id="rId3"/>
              </a:rPr>
              <a:t>www.een-ireland.ie</a:t>
            </a:r>
            <a:r>
              <a:rPr lang="en-IE" altLang="en-US" sz="2800" b="1" dirty="0" smtClean="0">
                <a:solidFill>
                  <a:srgbClr val="0033CC"/>
                </a:solidFill>
                <a:latin typeface="Verdana" panose="020B0604030504040204" pitchFamily="34" charset="0"/>
              </a:rPr>
              <a:t>  </a:t>
            </a:r>
            <a:endParaRPr lang="en-IE" altLang="en-US" sz="2800" b="1" dirty="0">
              <a:solidFill>
                <a:srgbClr val="0033CC"/>
              </a:solidFill>
              <a:latin typeface="Verdana" panose="020B0604030504040204" pitchFamily="34" charset="0"/>
            </a:endParaRPr>
          </a:p>
        </p:txBody>
      </p:sp>
      <p:pic>
        <p:nvPicPr>
          <p:cNvPr id="17412" name="Picture 4" descr="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650" y="3249613"/>
            <a:ext cx="206057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descr="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5988" y="3357563"/>
            <a:ext cx="1944687"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6" descr="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7763" y="3357563"/>
            <a:ext cx="2089150"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80289" y="5905312"/>
            <a:ext cx="1188156" cy="822239"/>
          </a:xfrm>
          <a:prstGeom prst="rect">
            <a:avLst/>
          </a:prstGeom>
        </p:spPr>
      </p:pic>
    </p:spTree>
    <p:extLst>
      <p:ext uri="{BB962C8B-B14F-4D97-AF65-F5344CB8AC3E}">
        <p14:creationId xmlns:p14="http://schemas.microsoft.com/office/powerpoint/2010/main" val="22497769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Logo-NET-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096000"/>
            <a:ext cx="6858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7"/>
          <p:cNvSpPr>
            <a:spLocks noChangeArrowheads="1"/>
          </p:cNvSpPr>
          <p:nvPr/>
        </p:nvSpPr>
        <p:spPr bwMode="auto">
          <a:xfrm>
            <a:off x="1741488" y="549275"/>
            <a:ext cx="184150" cy="396875"/>
          </a:xfrm>
          <a:prstGeom prst="rect">
            <a:avLst/>
          </a:prstGeom>
          <a:noFill/>
          <a:ln>
            <a:noFill/>
          </a:ln>
          <a:effectLst>
            <a:outerShdw dist="107763" dir="2700000" algn="ctr" rotWithShape="0">
              <a:srgbClr val="808080"/>
            </a:outerShdw>
          </a:effectLst>
          <a:extLst>
            <a:ext uri="{909E8E84-426E-40DD-AFC4-6F175D3DCCD1}">
              <a14:hiddenFill xmlns:a14="http://schemas.microsoft.com/office/drawing/2010/main">
                <a:solidFill>
                  <a:srgbClr val="D8EBB3"/>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C9C9C9"/>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6B6B6B"/>
              </a:buClr>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C9C9C9"/>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6B6B6B"/>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ClrTx/>
              <a:buFontTx/>
              <a:buNone/>
            </a:pPr>
            <a:endParaRPr lang="en-IE" altLang="en-US" sz="2000">
              <a:latin typeface="Verdana" panose="020B060403050404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1998" y="6050665"/>
            <a:ext cx="968152" cy="669990"/>
          </a:xfrm>
          <a:prstGeom prst="rect">
            <a:avLst/>
          </a:prstGeom>
        </p:spPr>
      </p:pic>
      <p:pic>
        <p:nvPicPr>
          <p:cNvPr id="3" name="Picture 2"/>
          <p:cNvPicPr>
            <a:picLocks noChangeAspect="1"/>
          </p:cNvPicPr>
          <p:nvPr/>
        </p:nvPicPr>
        <p:blipFill rotWithShape="1">
          <a:blip r:embed="rId5"/>
          <a:srcRect l="3489" t="46063" r="3489" b="9640"/>
          <a:stretch/>
        </p:blipFill>
        <p:spPr>
          <a:xfrm>
            <a:off x="70992" y="1556792"/>
            <a:ext cx="9073008" cy="4032448"/>
          </a:xfrm>
          <a:prstGeom prst="rect">
            <a:avLst/>
          </a:prstGeom>
        </p:spPr>
      </p:pic>
      <p:sp>
        <p:nvSpPr>
          <p:cNvPr id="7" name="Title 5"/>
          <p:cNvSpPr txBox="1">
            <a:spLocks/>
          </p:cNvSpPr>
          <p:nvPr/>
        </p:nvSpPr>
        <p:spPr>
          <a:xfrm>
            <a:off x="191060" y="464110"/>
            <a:ext cx="3285006" cy="631257"/>
          </a:xfrm>
          <a:prstGeom prst="rect">
            <a:avLst/>
          </a:prstGeom>
        </p:spPr>
        <p:txBody>
          <a:bodyPr/>
          <a:lstStyle>
            <a:lvl1pPr algn="l" rtl="0" fontAlgn="base">
              <a:spcBef>
                <a:spcPct val="0"/>
              </a:spcBef>
              <a:spcAft>
                <a:spcPct val="0"/>
              </a:spcAft>
              <a:defRPr sz="3600" b="1" kern="1200">
                <a:solidFill>
                  <a:srgbClr val="005FA9"/>
                </a:solidFill>
                <a:latin typeface="+mj-lt"/>
                <a:ea typeface="+mj-ea"/>
                <a:cs typeface="+mj-cs"/>
              </a:defRPr>
            </a:lvl1pPr>
            <a:lvl2pPr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2pPr>
            <a:lvl3pPr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3pPr>
            <a:lvl4pPr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4pPr>
            <a:lvl5pPr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5pPr>
            <a:lvl6pPr marL="457200"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6pPr>
            <a:lvl7pPr marL="914400"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7pPr>
            <a:lvl8pPr marL="1371600"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8pPr>
            <a:lvl9pPr marL="1828800"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r>
              <a:rPr lang="en-IE" altLang="en-US" dirty="0" smtClean="0"/>
              <a:t> </a:t>
            </a:r>
            <a:r>
              <a:rPr lang="en-IE" altLang="en-US" sz="2800" dirty="0" smtClean="0">
                <a:solidFill>
                  <a:srgbClr val="0033CC"/>
                </a:solidFill>
              </a:rPr>
              <a:t>Our Services</a:t>
            </a:r>
          </a:p>
        </p:txBody>
      </p:sp>
      <p:sp>
        <p:nvSpPr>
          <p:cNvPr id="8" name="Title 5"/>
          <p:cNvSpPr txBox="1">
            <a:spLocks/>
          </p:cNvSpPr>
          <p:nvPr/>
        </p:nvSpPr>
        <p:spPr>
          <a:xfrm>
            <a:off x="2931196" y="6047490"/>
            <a:ext cx="3285006" cy="631257"/>
          </a:xfrm>
          <a:prstGeom prst="rect">
            <a:avLst/>
          </a:prstGeom>
        </p:spPr>
        <p:txBody>
          <a:bodyPr/>
          <a:lstStyle>
            <a:lvl1pPr algn="l" rtl="0" fontAlgn="base">
              <a:spcBef>
                <a:spcPct val="0"/>
              </a:spcBef>
              <a:spcAft>
                <a:spcPct val="0"/>
              </a:spcAft>
              <a:defRPr sz="3600" b="1" kern="1200">
                <a:solidFill>
                  <a:srgbClr val="005FA9"/>
                </a:solidFill>
                <a:latin typeface="+mj-lt"/>
                <a:ea typeface="+mj-ea"/>
                <a:cs typeface="+mj-cs"/>
              </a:defRPr>
            </a:lvl1pPr>
            <a:lvl2pPr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2pPr>
            <a:lvl3pPr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3pPr>
            <a:lvl4pPr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4pPr>
            <a:lvl5pPr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5pPr>
            <a:lvl6pPr marL="457200"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6pPr>
            <a:lvl7pPr marL="914400"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7pPr>
            <a:lvl8pPr marL="1371600"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8pPr>
            <a:lvl9pPr marL="1828800"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r>
              <a:rPr lang="en-IE" altLang="en-US" dirty="0" smtClean="0"/>
              <a:t> </a:t>
            </a:r>
            <a:r>
              <a:rPr lang="en-IE" altLang="en-US" sz="2400" dirty="0" smtClean="0">
                <a:hlinkClick r:id="rId6"/>
              </a:rPr>
              <a:t>www.een-ireland.ie</a:t>
            </a:r>
            <a:r>
              <a:rPr lang="en-IE" altLang="en-US" dirty="0" smtClean="0"/>
              <a:t> </a:t>
            </a:r>
            <a:endParaRPr lang="en-IE" altLang="en-US" sz="2800" dirty="0" smtClean="0">
              <a:solidFill>
                <a:srgbClr val="0033CC"/>
              </a:solidFill>
            </a:endParaRPr>
          </a:p>
        </p:txBody>
      </p:sp>
    </p:spTree>
    <p:extLst>
      <p:ext uri="{BB962C8B-B14F-4D97-AF65-F5344CB8AC3E}">
        <p14:creationId xmlns:p14="http://schemas.microsoft.com/office/powerpoint/2010/main" val="9451173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Logo-NET-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096000"/>
            <a:ext cx="6858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7"/>
          <p:cNvSpPr>
            <a:spLocks noChangeArrowheads="1"/>
          </p:cNvSpPr>
          <p:nvPr/>
        </p:nvSpPr>
        <p:spPr bwMode="auto">
          <a:xfrm>
            <a:off x="1741488" y="549275"/>
            <a:ext cx="184150" cy="396875"/>
          </a:xfrm>
          <a:prstGeom prst="rect">
            <a:avLst/>
          </a:prstGeom>
          <a:noFill/>
          <a:ln>
            <a:noFill/>
          </a:ln>
          <a:effectLst>
            <a:outerShdw dist="107763" dir="2700000" algn="ctr" rotWithShape="0">
              <a:srgbClr val="808080"/>
            </a:outerShdw>
          </a:effectLst>
          <a:extLst>
            <a:ext uri="{909E8E84-426E-40DD-AFC4-6F175D3DCCD1}">
              <a14:hiddenFill xmlns:a14="http://schemas.microsoft.com/office/drawing/2010/main">
                <a:solidFill>
                  <a:srgbClr val="D8EBB3"/>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C9C9C9"/>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6B6B6B"/>
              </a:buClr>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C9C9C9"/>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6B6B6B"/>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C9C9C9"/>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ClrTx/>
              <a:buFontTx/>
              <a:buNone/>
            </a:pPr>
            <a:endParaRPr lang="en-IE" altLang="en-US" sz="2000">
              <a:latin typeface="Verdana" panose="020B060403050404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1998" y="6050665"/>
            <a:ext cx="968152" cy="669990"/>
          </a:xfrm>
          <a:prstGeom prst="rect">
            <a:avLst/>
          </a:prstGeom>
        </p:spPr>
      </p:pic>
      <p:pic>
        <p:nvPicPr>
          <p:cNvPr id="3" name="Picture 2"/>
          <p:cNvPicPr>
            <a:picLocks noChangeAspect="1"/>
          </p:cNvPicPr>
          <p:nvPr/>
        </p:nvPicPr>
        <p:blipFill rotWithShape="1">
          <a:blip r:embed="rId5"/>
          <a:srcRect l="4020" t="47645" r="67344" b="30207"/>
          <a:stretch/>
        </p:blipFill>
        <p:spPr>
          <a:xfrm>
            <a:off x="191060" y="2357271"/>
            <a:ext cx="2652748" cy="1914988"/>
          </a:xfrm>
          <a:prstGeom prst="rect">
            <a:avLst/>
          </a:prstGeom>
        </p:spPr>
      </p:pic>
      <p:sp>
        <p:nvSpPr>
          <p:cNvPr id="7" name="Title 5"/>
          <p:cNvSpPr txBox="1">
            <a:spLocks/>
          </p:cNvSpPr>
          <p:nvPr/>
        </p:nvSpPr>
        <p:spPr>
          <a:xfrm>
            <a:off x="191060" y="464110"/>
            <a:ext cx="3285006" cy="631257"/>
          </a:xfrm>
          <a:prstGeom prst="rect">
            <a:avLst/>
          </a:prstGeom>
        </p:spPr>
        <p:txBody>
          <a:bodyPr/>
          <a:lstStyle>
            <a:lvl1pPr algn="l" rtl="0" fontAlgn="base">
              <a:spcBef>
                <a:spcPct val="0"/>
              </a:spcBef>
              <a:spcAft>
                <a:spcPct val="0"/>
              </a:spcAft>
              <a:defRPr sz="3600" b="1" kern="1200">
                <a:solidFill>
                  <a:srgbClr val="005FA9"/>
                </a:solidFill>
                <a:latin typeface="+mj-lt"/>
                <a:ea typeface="+mj-ea"/>
                <a:cs typeface="+mj-cs"/>
              </a:defRPr>
            </a:lvl1pPr>
            <a:lvl2pPr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2pPr>
            <a:lvl3pPr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3pPr>
            <a:lvl4pPr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4pPr>
            <a:lvl5pPr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5pPr>
            <a:lvl6pPr marL="457200"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6pPr>
            <a:lvl7pPr marL="914400"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7pPr>
            <a:lvl8pPr marL="1371600"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8pPr>
            <a:lvl9pPr marL="1828800"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r>
              <a:rPr lang="en-IE" altLang="en-US" dirty="0" smtClean="0"/>
              <a:t> </a:t>
            </a:r>
            <a:r>
              <a:rPr lang="en-IE" altLang="en-US" sz="2800" dirty="0" smtClean="0">
                <a:solidFill>
                  <a:srgbClr val="0033CC"/>
                </a:solidFill>
              </a:rPr>
              <a:t>Our Services</a:t>
            </a:r>
          </a:p>
        </p:txBody>
      </p:sp>
      <p:sp>
        <p:nvSpPr>
          <p:cNvPr id="2" name="Rectangle 1"/>
          <p:cNvSpPr/>
          <p:nvPr/>
        </p:nvSpPr>
        <p:spPr>
          <a:xfrm>
            <a:off x="3779912" y="2060848"/>
            <a:ext cx="5184254" cy="3139321"/>
          </a:xfrm>
          <a:prstGeom prst="rect">
            <a:avLst/>
          </a:prstGeom>
        </p:spPr>
        <p:txBody>
          <a:bodyPr wrap="square">
            <a:spAutoFit/>
          </a:bodyPr>
          <a:lstStyle/>
          <a:p>
            <a:r>
              <a:rPr lang="en-US" sz="1800" dirty="0"/>
              <a:t>Identify EU </a:t>
            </a:r>
            <a:r>
              <a:rPr lang="en-US" sz="1800" dirty="0" smtClean="0"/>
              <a:t>Funding – information on access </a:t>
            </a:r>
            <a:r>
              <a:rPr lang="en-US" sz="1800" dirty="0"/>
              <a:t>to </a:t>
            </a:r>
            <a:r>
              <a:rPr lang="en-US" sz="1800" dirty="0" smtClean="0"/>
              <a:t>finance resources</a:t>
            </a:r>
            <a:endParaRPr lang="en-US" sz="1800" dirty="0"/>
          </a:p>
          <a:p>
            <a:endParaRPr lang="en-US" sz="1800" dirty="0"/>
          </a:p>
          <a:p>
            <a:r>
              <a:rPr lang="en-US" sz="1800" dirty="0"/>
              <a:t>Give feedback on new </a:t>
            </a:r>
            <a:r>
              <a:rPr lang="en-US" sz="1800" dirty="0" smtClean="0"/>
              <a:t>legislation - </a:t>
            </a:r>
            <a:endParaRPr lang="en-US" sz="1800" dirty="0"/>
          </a:p>
          <a:p>
            <a:r>
              <a:rPr lang="en-IE" sz="1800" dirty="0"/>
              <a:t>SME Feedback is a spontaneous reporting of difficulties resulting from existing EU legislation or policies, experienced by </a:t>
            </a:r>
            <a:r>
              <a:rPr lang="en-IE" sz="1800" dirty="0" smtClean="0"/>
              <a:t>SMEs </a:t>
            </a:r>
          </a:p>
          <a:p>
            <a:r>
              <a:rPr lang="en-IE" sz="1800" dirty="0" smtClean="0"/>
              <a:t> </a:t>
            </a:r>
            <a:endParaRPr lang="en-US" sz="1800" dirty="0"/>
          </a:p>
          <a:p>
            <a:r>
              <a:rPr lang="en-US" sz="1800" dirty="0"/>
              <a:t>Participate in EU </a:t>
            </a:r>
            <a:r>
              <a:rPr lang="en-US" sz="1800" dirty="0" smtClean="0"/>
              <a:t>Projects – we </a:t>
            </a:r>
            <a:r>
              <a:rPr lang="en-IE" sz="1800" dirty="0" smtClean="0"/>
              <a:t>can </a:t>
            </a:r>
            <a:r>
              <a:rPr lang="en-IE" sz="1800" dirty="0"/>
              <a:t>assist you in participating in EU funded research projects through Horizon 2020 </a:t>
            </a:r>
            <a:endParaRPr lang="en-US" sz="1800" dirty="0"/>
          </a:p>
        </p:txBody>
      </p:sp>
      <p:sp>
        <p:nvSpPr>
          <p:cNvPr id="9" name="Left Brace 8"/>
          <p:cNvSpPr/>
          <p:nvPr/>
        </p:nvSpPr>
        <p:spPr bwMode="auto">
          <a:xfrm>
            <a:off x="3023828" y="1916832"/>
            <a:ext cx="756084" cy="3888432"/>
          </a:xfrm>
          <a:prstGeom prst="leftBrac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12" name="Title 5"/>
          <p:cNvSpPr txBox="1">
            <a:spLocks/>
          </p:cNvSpPr>
          <p:nvPr/>
        </p:nvSpPr>
        <p:spPr>
          <a:xfrm>
            <a:off x="2931196" y="6047490"/>
            <a:ext cx="3285006" cy="631257"/>
          </a:xfrm>
          <a:prstGeom prst="rect">
            <a:avLst/>
          </a:prstGeom>
        </p:spPr>
        <p:txBody>
          <a:bodyPr/>
          <a:lstStyle>
            <a:lvl1pPr algn="l" rtl="0" fontAlgn="base">
              <a:spcBef>
                <a:spcPct val="0"/>
              </a:spcBef>
              <a:spcAft>
                <a:spcPct val="0"/>
              </a:spcAft>
              <a:defRPr sz="3600" b="1" kern="1200">
                <a:solidFill>
                  <a:srgbClr val="005FA9"/>
                </a:solidFill>
                <a:latin typeface="+mj-lt"/>
                <a:ea typeface="+mj-ea"/>
                <a:cs typeface="+mj-cs"/>
              </a:defRPr>
            </a:lvl1pPr>
            <a:lvl2pPr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2pPr>
            <a:lvl3pPr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3pPr>
            <a:lvl4pPr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4pPr>
            <a:lvl5pPr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5pPr>
            <a:lvl6pPr marL="457200"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6pPr>
            <a:lvl7pPr marL="914400"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7pPr>
            <a:lvl8pPr marL="1371600"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8pPr>
            <a:lvl9pPr marL="1828800" algn="l" rtl="0" fontAlgn="base">
              <a:spcBef>
                <a:spcPct val="0"/>
              </a:spcBef>
              <a:spcAft>
                <a:spcPct val="0"/>
              </a:spcAft>
              <a:defRPr sz="3600" b="1">
                <a:solidFill>
                  <a:srgbClr val="005FA9"/>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r>
              <a:rPr lang="en-IE" altLang="en-US" dirty="0" smtClean="0"/>
              <a:t> </a:t>
            </a:r>
            <a:r>
              <a:rPr lang="en-IE" altLang="en-US" sz="2400" dirty="0" smtClean="0">
                <a:hlinkClick r:id="rId6"/>
              </a:rPr>
              <a:t>www.een-ireland.ie</a:t>
            </a:r>
            <a:r>
              <a:rPr lang="en-IE" altLang="en-US" dirty="0" smtClean="0"/>
              <a:t> </a:t>
            </a:r>
            <a:endParaRPr lang="en-IE" altLang="en-US" sz="2800" dirty="0" smtClean="0">
              <a:solidFill>
                <a:srgbClr val="0033CC"/>
              </a:solidFill>
            </a:endParaRPr>
          </a:p>
        </p:txBody>
      </p:sp>
    </p:spTree>
    <p:extLst>
      <p:ext uri="{BB962C8B-B14F-4D97-AF65-F5344CB8AC3E}">
        <p14:creationId xmlns:p14="http://schemas.microsoft.com/office/powerpoint/2010/main" val="200679206"/>
      </p:ext>
    </p:extLst>
  </p:cSld>
  <p:clrMapOvr>
    <a:masterClrMapping/>
  </p:clrMapOvr>
  <p:timing>
    <p:tnLst>
      <p:par>
        <p:cTn id="1" dur="indefinite" restart="never" nodeType="tmRoot"/>
      </p:par>
    </p:tnLst>
  </p:timing>
</p:sld>
</file>

<file path=ppt/theme/theme1.xml><?xml version="1.0" encoding="utf-8"?>
<a:theme xmlns:a="http://schemas.openxmlformats.org/drawingml/2006/main" name="Nouvelle présentation">
  <a:themeElements>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uvelle présentation">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altLang="en-US" sz="2400" b="0" i="0" u="none" strike="noStrike" cap="none" normalizeH="0" baseline="0" smtClean="0">
            <a:ln>
              <a:noFill/>
            </a:ln>
            <a:solidFill>
              <a:schemeClr val="tx1"/>
            </a:solidFill>
            <a:effectLst/>
            <a:latin typeface="Arial" panose="020B0604020202020204" pitchFamily="34" charset="0"/>
            <a:ea typeface="Arial Unicode MS" panose="020B0604020202020204" pitchFamily="34" charset="-128"/>
            <a:cs typeface="Arial Unicode MS" panose="020B060402020202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altLang="en-US" sz="2400" b="0" i="0" u="none" strike="noStrike" cap="none" normalizeH="0" baseline="0" smtClean="0">
            <a:ln>
              <a:noFill/>
            </a:ln>
            <a:solidFill>
              <a:schemeClr val="tx1"/>
            </a:solidFill>
            <a:effectLst/>
            <a:latin typeface="Arial" panose="020B0604020202020204" pitchFamily="34" charset="0"/>
            <a:ea typeface="Arial Unicode MS" panose="020B0604020202020204" pitchFamily="34" charset="-128"/>
            <a:cs typeface="Arial Unicode MS" panose="020B0604020202020204" pitchFamily="34" charset="-128"/>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altLang="en-US" sz="2400" b="0" i="0" u="none" strike="noStrike" cap="none" normalizeH="0" baseline="0" smtClean="0">
            <a:ln>
              <a:noFill/>
            </a:ln>
            <a:solidFill>
              <a:schemeClr val="tx1"/>
            </a:solidFill>
            <a:effectLst/>
            <a:latin typeface="Arial" panose="020B0604020202020204" pitchFamily="34" charset="0"/>
            <a:ea typeface="Arial Unicode MS" panose="020B0604020202020204" pitchFamily="34" charset="-128"/>
            <a:cs typeface="Arial Unicode MS" panose="020B060402020202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altLang="en-US" sz="2400" b="0" i="0" u="none" strike="noStrike" cap="none" normalizeH="0" baseline="0" smtClean="0">
            <a:ln>
              <a:noFill/>
            </a:ln>
            <a:solidFill>
              <a:schemeClr val="tx1"/>
            </a:solidFill>
            <a:effectLst/>
            <a:latin typeface="Arial" panose="020B0604020202020204" pitchFamily="34" charset="0"/>
            <a:ea typeface="Arial Unicode MS" panose="020B0604020202020204" pitchFamily="34" charset="-128"/>
            <a:cs typeface="Arial Unicode MS" panose="020B0604020202020204" pitchFamily="34"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altLang="en-US" sz="2400" b="0" i="0" u="none" strike="noStrike" cap="none" normalizeH="0" baseline="0" smtClean="0">
            <a:ln>
              <a:noFill/>
            </a:ln>
            <a:solidFill>
              <a:schemeClr val="tx1"/>
            </a:solidFill>
            <a:effectLst/>
            <a:latin typeface="Arial" panose="020B0604020202020204" pitchFamily="34" charset="0"/>
            <a:ea typeface="Arial Unicode MS" panose="020B0604020202020204" pitchFamily="34" charset="-128"/>
            <a:cs typeface="Arial Unicode MS" panose="020B060402020202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altLang="en-US" sz="2400" b="0" i="0" u="none" strike="noStrike" cap="none" normalizeH="0" baseline="0" smtClean="0">
            <a:ln>
              <a:noFill/>
            </a:ln>
            <a:solidFill>
              <a:schemeClr val="tx1"/>
            </a:solidFill>
            <a:effectLst/>
            <a:latin typeface="Arial" panose="020B0604020202020204" pitchFamily="34" charset="0"/>
            <a:ea typeface="Arial Unicode MS" panose="020B0604020202020204" pitchFamily="34" charset="-128"/>
            <a:cs typeface="Arial Unicode MS" panose="020B0604020202020204" pitchFamily="34"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679</TotalTime>
  <Words>1668</Words>
  <Application>Microsoft Office PowerPoint</Application>
  <PresentationFormat>On-screen Show (4:3)</PresentationFormat>
  <Paragraphs>245</Paragraphs>
  <Slides>22</Slides>
  <Notes>22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22</vt:i4>
      </vt:variant>
    </vt:vector>
  </HeadingPairs>
  <TitlesOfParts>
    <vt:vector size="32" baseType="lpstr">
      <vt:lpstr>Arial Unicode MS</vt:lpstr>
      <vt:lpstr>ＭＳ Ｐゴシック</vt:lpstr>
      <vt:lpstr>Arial</vt:lpstr>
      <vt:lpstr>Arial Black</vt:lpstr>
      <vt:lpstr>Times</vt:lpstr>
      <vt:lpstr>Verdana</vt:lpstr>
      <vt:lpstr>Wingdings</vt:lpstr>
      <vt:lpstr>Nouvelle présentation</vt:lpstr>
      <vt:lpstr>Custom Design</vt:lpstr>
      <vt:lpstr>1_Custom Design</vt:lpstr>
      <vt:lpstr>PowerPoint Presentation</vt:lpstr>
      <vt:lpstr>PowerPoint Presentation</vt:lpstr>
      <vt:lpstr>PowerPoint Presentation</vt:lpstr>
      <vt:lpstr>Typical Issues</vt:lpstr>
      <vt:lpstr>PowerPoint Presentation</vt:lpstr>
      <vt:lpstr> The EEN Network Reach</vt:lpstr>
      <vt:lpstr>    Enterprise Ireland         Local Enterprise Offices         Dublin Chamber &amp;                                                                                                           Cork Chamber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EEN Role H2020  Innovation Management Assessment by EEN Experts Selection of EU Approved Coaches with SME Programming 3 Days for Phase I + 12 Days for Phase II Overseeing Coaching progress + result  </vt:lpstr>
      <vt:lpstr>PowerPoint Presentation</vt:lpstr>
      <vt:lpstr>PowerPoint Presentation</vt:lpstr>
      <vt:lpstr>PowerPoint Presentation</vt:lpstr>
      <vt:lpstr>Main Points to take away</vt:lpstr>
      <vt:lpstr>PowerPoint Presentation</vt:lpstr>
      <vt:lpstr>Contacts</vt:lpstr>
    </vt:vector>
  </TitlesOfParts>
  <Company>Tipik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Benoit Goossens</dc:creator>
  <cp:lastModifiedBy>O'Reilly, P J</cp:lastModifiedBy>
  <cp:revision>140</cp:revision>
  <cp:lastPrinted>2016-01-15T11:56:11Z</cp:lastPrinted>
  <dcterms:created xsi:type="dcterms:W3CDTF">2008-05-28T14:43:30Z</dcterms:created>
  <dcterms:modified xsi:type="dcterms:W3CDTF">2016-01-21T16:05:38Z</dcterms:modified>
</cp:coreProperties>
</file>