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1399968519124103E-4"/>
          <c:y val="0.13750000000000001"/>
          <c:w val="0.712961265301714"/>
          <c:h val="0.825000000000000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931F"/>
            </a:solidFill>
          </c:spPr>
          <c:explosion val="16"/>
          <c:dPt>
            <c:idx val="0"/>
            <c:spPr>
              <a:solidFill>
                <a:srgbClr val="0091D1"/>
              </a:solidFill>
            </c:spPr>
          </c:dPt>
          <c:dPt>
            <c:idx val="1"/>
            <c:spPr>
              <a:solidFill>
                <a:srgbClr val="F89834"/>
              </a:solidFill>
            </c:spPr>
          </c:dPt>
          <c:dPt>
            <c:idx val="2"/>
            <c:spPr>
              <a:solidFill>
                <a:srgbClr val="1CA17D"/>
              </a:solidFill>
            </c:spPr>
          </c:dPt>
          <c:dPt>
            <c:idx val="3"/>
            <c:spPr>
              <a:solidFill>
                <a:srgbClr val="AB5D93"/>
              </a:solidFill>
            </c:spPr>
          </c:dPt>
          <c:dLbls>
            <c:dLbl>
              <c:idx val="0"/>
              <c:layout>
                <c:manualLayout>
                  <c:x val="-0.16036038867656327"/>
                  <c:y val="-0.32574581692913401"/>
                </c:manualLayout>
              </c:layout>
              <c:showPercent val="1"/>
            </c:dLbl>
            <c:dLbl>
              <c:idx val="1"/>
              <c:layout>
                <c:manualLayout>
                  <c:x val="0.13881282673569501"/>
                  <c:y val="3.956594488188982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Cross Border</c:v>
                </c:pt>
                <c:pt idx="1">
                  <c:v>Great Britain</c:v>
                </c:pt>
                <c:pt idx="2">
                  <c:v>Other EU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0.73000000000000065</c:v>
                </c:pt>
                <c:pt idx="1">
                  <c:v>0.19000000000000017</c:v>
                </c:pt>
                <c:pt idx="2">
                  <c:v>2.0000000000000025E-2</c:v>
                </c:pt>
                <c:pt idx="3">
                  <c:v>5.0000000000000051E-2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422874599348463"/>
          <c:y val="0.30371520581254446"/>
          <c:w val="0.22514014851889036"/>
          <c:h val="0.34873720472440933"/>
        </c:manualLayout>
      </c:layout>
    </c:legend>
    <c:plotVisOnly val="1"/>
    <c:dispBlanksAs val="zero"/>
  </c:chart>
  <c:txPr>
    <a:bodyPr/>
    <a:lstStyle/>
    <a:p>
      <a:pPr>
        <a:defRPr sz="1800">
          <a:latin typeface="Arial"/>
          <a:cs typeface="Arial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E2557F3-73D0-4626-9DD5-173FAA35E243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6B14B5C-2157-4A10-9105-1E8B9B667F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 PP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83" y="-99392"/>
            <a:ext cx="9406258" cy="7056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7319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no PP Banner-Bott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03"/>
            <a:ext cx="9144000" cy="2442464"/>
          </a:xfrm>
          <a:prstGeom prst="rect">
            <a:avLst/>
          </a:prstGeom>
        </p:spPr>
      </p:pic>
      <p:pic>
        <p:nvPicPr>
          <p:cNvPr id="2" name="Picture 1" descr="Inno PP Banner-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8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5694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>
                <a:solidFill>
                  <a:srgbClr val="FFFFFF"/>
                </a:solidFill>
                <a:latin typeface="Arial"/>
                <a:cs typeface="Arial"/>
              </a:rPr>
              <a:t>The Key to Innovation Success</a:t>
            </a:r>
            <a:endParaRPr lang="en-IE" sz="36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518204"/>
            <a:ext cx="748883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E" sz="2800" b="1" dirty="0" smtClean="0">
                <a:solidFill>
                  <a:srgbClr val="1CA17D"/>
                </a:solidFill>
                <a:latin typeface="Arial"/>
                <a:cs typeface="Arial"/>
              </a:rPr>
              <a:t>FUSION</a:t>
            </a:r>
            <a:r>
              <a:rPr lang="en-IE" dirty="0" smtClean="0">
                <a:latin typeface="Arial"/>
                <a:cs typeface="Arial"/>
              </a:rPr>
              <a:t> </a:t>
            </a:r>
            <a:br>
              <a:rPr lang="en-IE" dirty="0" smtClean="0">
                <a:latin typeface="Arial"/>
                <a:cs typeface="Arial"/>
              </a:rPr>
            </a:br>
            <a:r>
              <a:rPr lang="en-IE" dirty="0" smtClean="0">
                <a:latin typeface="Arial"/>
                <a:cs typeface="Arial"/>
              </a:rPr>
              <a:t>F</a:t>
            </a:r>
            <a:r>
              <a:rPr lang="en-GB" dirty="0" err="1" smtClean="0">
                <a:latin typeface="Arial"/>
                <a:cs typeface="Arial"/>
              </a:rPr>
              <a:t>unding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for collaborative innovation partnership with </a:t>
            </a:r>
            <a:r>
              <a:rPr lang="en-GB" dirty="0" smtClean="0">
                <a:latin typeface="Arial"/>
                <a:cs typeface="Arial"/>
              </a:rPr>
              <a:t>an Academic </a:t>
            </a:r>
            <a:r>
              <a:rPr lang="en-GB" dirty="0">
                <a:latin typeface="Arial"/>
                <a:cs typeface="Arial"/>
              </a:rPr>
              <a:t>and </a:t>
            </a:r>
            <a:r>
              <a:rPr lang="en-GB" dirty="0" smtClean="0">
                <a:latin typeface="Arial"/>
                <a:cs typeface="Arial"/>
              </a:rPr>
              <a:t>a Graduate</a:t>
            </a:r>
            <a:r>
              <a:rPr lang="en-IE" dirty="0" smtClean="0">
                <a:latin typeface="Arial"/>
                <a:cs typeface="Arial"/>
              </a:rPr>
              <a:t>.</a:t>
            </a:r>
            <a:endParaRPr lang="en-IE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IE" sz="2800" b="1" dirty="0" smtClean="0">
                <a:solidFill>
                  <a:srgbClr val="1CA17D"/>
                </a:solidFill>
                <a:latin typeface="Arial"/>
                <a:cs typeface="Arial"/>
              </a:rPr>
              <a:t>Challenge</a:t>
            </a:r>
            <a:r>
              <a:rPr lang="en-IE" dirty="0" smtClean="0">
                <a:latin typeface="Arial"/>
                <a:cs typeface="Arial"/>
              </a:rPr>
              <a:t> </a:t>
            </a:r>
            <a:br>
              <a:rPr lang="en-IE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Innovation </a:t>
            </a:r>
            <a:r>
              <a:rPr lang="en-GB" dirty="0">
                <a:latin typeface="Arial"/>
                <a:cs typeface="Arial"/>
              </a:rPr>
              <a:t>process to </a:t>
            </a:r>
            <a:r>
              <a:rPr lang="en-GB" dirty="0" smtClean="0">
                <a:latin typeface="Arial"/>
                <a:cs typeface="Arial"/>
              </a:rPr>
              <a:t>help bring </a:t>
            </a:r>
            <a:r>
              <a:rPr lang="en-GB" dirty="0">
                <a:latin typeface="Arial"/>
                <a:cs typeface="Arial"/>
              </a:rPr>
              <a:t>ideas to market quicker and cheaper</a:t>
            </a:r>
            <a:r>
              <a:rPr lang="en-IE" dirty="0" smtClean="0">
                <a:latin typeface="Arial"/>
                <a:cs typeface="Arial"/>
              </a:rPr>
              <a:t>.</a:t>
            </a:r>
            <a:endParaRPr lang="en-IE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IE" sz="2800" b="1" dirty="0">
                <a:solidFill>
                  <a:srgbClr val="1CA17D"/>
                </a:solidFill>
                <a:latin typeface="Arial"/>
                <a:cs typeface="Arial"/>
              </a:rPr>
              <a:t>Horizon </a:t>
            </a:r>
            <a:r>
              <a:rPr lang="en-IE" sz="2800" b="1" dirty="0" smtClean="0">
                <a:solidFill>
                  <a:srgbClr val="1CA17D"/>
                </a:solidFill>
                <a:latin typeface="Arial"/>
                <a:cs typeface="Arial"/>
              </a:rPr>
              <a:t>2020</a:t>
            </a:r>
            <a:r>
              <a:rPr lang="en-IE" dirty="0" smtClean="0">
                <a:solidFill>
                  <a:srgbClr val="1CA17D"/>
                </a:solidFill>
                <a:latin typeface="Arial"/>
                <a:cs typeface="Arial"/>
              </a:rPr>
              <a:t> </a:t>
            </a:r>
            <a:br>
              <a:rPr lang="en-IE" dirty="0" smtClean="0">
                <a:solidFill>
                  <a:srgbClr val="1CA17D"/>
                </a:solidFill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Help </a:t>
            </a:r>
            <a:r>
              <a:rPr lang="en-GB" dirty="0">
                <a:latin typeface="Arial"/>
                <a:cs typeface="Arial"/>
              </a:rPr>
              <a:t>to access €80bn European research funding</a:t>
            </a:r>
            <a:r>
              <a:rPr lang="en-IE" dirty="0" smtClean="0">
                <a:latin typeface="Arial"/>
                <a:cs typeface="Arial"/>
              </a:rPr>
              <a:t>.</a:t>
            </a:r>
            <a:endParaRPr lang="en-IE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IE" sz="2800" b="1" dirty="0" smtClean="0">
                <a:solidFill>
                  <a:srgbClr val="1CA17D"/>
                </a:solidFill>
                <a:latin typeface="Arial"/>
                <a:cs typeface="Arial"/>
              </a:rPr>
              <a:t>All-Island </a:t>
            </a:r>
            <a:r>
              <a:rPr lang="en-IE" sz="2800" b="1" dirty="0">
                <a:solidFill>
                  <a:srgbClr val="1CA17D"/>
                </a:solidFill>
                <a:latin typeface="Arial"/>
                <a:cs typeface="Arial"/>
              </a:rPr>
              <a:t>Innovation Programme </a:t>
            </a:r>
            <a:r>
              <a:rPr lang="en-IE" dirty="0" smtClean="0">
                <a:latin typeface="Arial"/>
                <a:cs typeface="Arial"/>
              </a:rPr>
              <a:t/>
            </a:r>
            <a:br>
              <a:rPr lang="en-IE" dirty="0" smtClean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Innovation </a:t>
            </a:r>
            <a:r>
              <a:rPr lang="en-GB" dirty="0" smtClean="0">
                <a:latin typeface="Arial"/>
                <a:cs typeface="Arial"/>
              </a:rPr>
              <a:t>lectures, </a:t>
            </a:r>
            <a:r>
              <a:rPr lang="en-GB" dirty="0" err="1" smtClean="0">
                <a:latin typeface="Arial"/>
                <a:cs typeface="Arial"/>
              </a:rPr>
              <a:t>masterclasses</a:t>
            </a:r>
            <a:r>
              <a:rPr lang="en-GB" dirty="0" smtClean="0">
                <a:latin typeface="Arial"/>
                <a:cs typeface="Arial"/>
              </a:rPr>
              <a:t> and </a:t>
            </a:r>
            <a:r>
              <a:rPr lang="en-GB" dirty="0">
                <a:latin typeface="Arial"/>
                <a:cs typeface="Arial"/>
              </a:rPr>
              <a:t>annual </a:t>
            </a:r>
            <a:r>
              <a:rPr lang="en-GB" dirty="0" smtClean="0">
                <a:latin typeface="Arial"/>
                <a:cs typeface="Arial"/>
              </a:rPr>
              <a:t>conference.</a:t>
            </a:r>
            <a:endParaRPr lang="en-I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647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P Corp PP P_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0643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nce PP Banner Bott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386"/>
            <a:ext cx="9144000" cy="1914614"/>
          </a:xfrm>
          <a:prstGeom prst="rect">
            <a:avLst/>
          </a:prstGeom>
        </p:spPr>
      </p:pic>
      <p:pic>
        <p:nvPicPr>
          <p:cNvPr id="4" name="Picture 3" descr="Finance PP Banner 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57484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Succeed In Raising Finance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518204"/>
            <a:ext cx="74888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Funding Advisory Services</a:t>
            </a:r>
          </a:p>
          <a:p>
            <a:r>
              <a:rPr lang="en-GB" dirty="0" smtClean="0">
                <a:latin typeface="Arial"/>
                <a:cs typeface="Arial"/>
              </a:rPr>
              <a:t>Funding advice for Early Stage Companies and Established Businesses.</a:t>
            </a:r>
            <a:endParaRPr lang="en-GB" b="1" dirty="0" smtClean="0">
              <a:latin typeface="Arial"/>
              <a:cs typeface="Arial"/>
            </a:endParaRPr>
          </a:p>
          <a:p>
            <a:endParaRPr lang="en-GB" b="1" dirty="0" smtClean="0">
              <a:latin typeface="Arial"/>
              <a:cs typeface="Arial"/>
            </a:endParaRPr>
          </a:p>
          <a:p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Seedcorn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Competition</a:t>
            </a:r>
          </a:p>
          <a:p>
            <a:r>
              <a:rPr lang="en-GB" dirty="0" smtClean="0">
                <a:latin typeface="Arial"/>
                <a:cs typeface="Arial"/>
              </a:rPr>
              <a:t>With a total cash prize of €280,000 - the </a:t>
            </a:r>
            <a:r>
              <a:rPr lang="en-GB" dirty="0" err="1" smtClean="0">
                <a:latin typeface="Arial"/>
                <a:cs typeface="Arial"/>
              </a:rPr>
              <a:t>Seedcorn</a:t>
            </a:r>
            <a:r>
              <a:rPr lang="en-GB" dirty="0" smtClean="0">
                <a:latin typeface="Arial"/>
                <a:cs typeface="Arial"/>
              </a:rPr>
              <a:t> process helps Early</a:t>
            </a:r>
          </a:p>
          <a:p>
            <a:r>
              <a:rPr lang="en-GB" dirty="0" smtClean="0">
                <a:latin typeface="Arial"/>
                <a:cs typeface="Arial"/>
              </a:rPr>
              <a:t>Stage Companies become investor ready.</a:t>
            </a:r>
            <a:endParaRPr lang="en-GB" b="1" dirty="0" smtClean="0">
              <a:latin typeface="Arial"/>
              <a:cs typeface="Arial"/>
            </a:endParaRPr>
          </a:p>
          <a:p>
            <a:endParaRPr lang="en-GB" b="1" dirty="0" smtClean="0">
              <a:latin typeface="Arial"/>
              <a:cs typeface="Arial"/>
            </a:endParaRP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Business Angel Funding</a:t>
            </a:r>
          </a:p>
          <a:p>
            <a:r>
              <a:rPr lang="en-GB" dirty="0" smtClean="0">
                <a:latin typeface="Arial"/>
                <a:cs typeface="Arial"/>
              </a:rPr>
              <a:t>Access to the key Angel Investors and Syndicates across the Island.</a:t>
            </a:r>
            <a:endParaRPr lang="en-GB" b="1" dirty="0" smtClean="0">
              <a:latin typeface="Arial"/>
              <a:cs typeface="Arial"/>
            </a:endParaRPr>
          </a:p>
          <a:p>
            <a:endParaRPr lang="en-GB" b="1" dirty="0" smtClean="0">
              <a:latin typeface="Arial"/>
              <a:cs typeface="Arial"/>
            </a:endParaRPr>
          </a:p>
          <a:p>
            <a:endParaRPr lang="en-GB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813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der Main 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5924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der PP Banner 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2"/>
          </a:xfrm>
          <a:prstGeom prst="rect">
            <a:avLst/>
          </a:prstGeom>
        </p:spPr>
      </p:pic>
      <p:pic>
        <p:nvPicPr>
          <p:cNvPr id="3" name="Picture 2" descr="Tender PP Banner Bott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195"/>
            <a:ext cx="9144000" cy="1930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97626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Know-How to Tender Successfully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412776"/>
            <a:ext cx="78488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/>
                </a:solidFill>
                <a:latin typeface="Arial"/>
                <a:cs typeface="Arial"/>
              </a:rPr>
              <a:t>Meet the Buyer Events </a:t>
            </a:r>
            <a:endParaRPr lang="en-GB" sz="2800" b="1" dirty="0" smtClean="0">
              <a:solidFill>
                <a:schemeClr val="accent5"/>
              </a:solidFill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Unique face-to-face access </a:t>
            </a:r>
            <a:r>
              <a:rPr lang="en-GB" dirty="0">
                <a:latin typeface="Arial"/>
                <a:cs typeface="Arial"/>
              </a:rPr>
              <a:t>to key public sector </a:t>
            </a:r>
            <a:r>
              <a:rPr lang="en-GB" dirty="0" smtClean="0">
                <a:latin typeface="Arial"/>
                <a:cs typeface="Arial"/>
              </a:rPr>
              <a:t>buyers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sz="2800" b="1" dirty="0">
                <a:solidFill>
                  <a:schemeClr val="accent5"/>
                </a:solidFill>
                <a:latin typeface="Arial"/>
                <a:cs typeface="Arial"/>
              </a:rPr>
              <a:t>Go-2-Tender 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Tendering </a:t>
            </a:r>
            <a:r>
              <a:rPr lang="en-GB" dirty="0">
                <a:latin typeface="Arial"/>
                <a:cs typeface="Arial"/>
              </a:rPr>
              <a:t>skills </a:t>
            </a:r>
            <a:r>
              <a:rPr lang="en-GB" dirty="0" smtClean="0">
                <a:latin typeface="Arial"/>
                <a:cs typeface="Arial"/>
              </a:rPr>
              <a:t>workshops for beginners and for SMEs </a:t>
            </a:r>
            <a:r>
              <a:rPr lang="en-GB" dirty="0">
                <a:latin typeface="Arial"/>
                <a:cs typeface="Arial"/>
              </a:rPr>
              <a:t>that have already had some success in tendering but want to further refine their skills.</a:t>
            </a:r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sz="2800" b="1" dirty="0">
                <a:solidFill>
                  <a:schemeClr val="accent5"/>
                </a:solidFill>
                <a:latin typeface="Arial"/>
                <a:cs typeface="Arial"/>
              </a:rPr>
              <a:t>Consortia Facilitator</a:t>
            </a:r>
          </a:p>
          <a:p>
            <a:r>
              <a:rPr lang="en-GB" dirty="0">
                <a:latin typeface="Arial"/>
                <a:cs typeface="Arial"/>
              </a:rPr>
              <a:t>Helping businesses source tender partners and collaborative </a:t>
            </a:r>
            <a:r>
              <a:rPr lang="en-GB" dirty="0" smtClean="0">
                <a:latin typeface="Arial"/>
                <a:cs typeface="Arial"/>
              </a:rPr>
              <a:t>opportunities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sz="2800" b="1" dirty="0">
                <a:solidFill>
                  <a:schemeClr val="accent5"/>
                </a:solidFill>
                <a:latin typeface="Arial"/>
                <a:cs typeface="Arial"/>
              </a:rPr>
              <a:t>Information and Advice</a:t>
            </a:r>
          </a:p>
          <a:p>
            <a:r>
              <a:rPr lang="en-GB" dirty="0">
                <a:latin typeface="Arial"/>
                <a:cs typeface="Arial"/>
              </a:rPr>
              <a:t>FAQs, tender guides, </a:t>
            </a:r>
            <a:r>
              <a:rPr lang="en-GB" dirty="0" smtClean="0">
                <a:latin typeface="Arial"/>
                <a:cs typeface="Arial"/>
              </a:rPr>
              <a:t>tender App, videos </a:t>
            </a:r>
            <a:r>
              <a:rPr lang="en-GB" dirty="0">
                <a:latin typeface="Arial"/>
                <a:cs typeface="Arial"/>
              </a:rPr>
              <a:t>and 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presentations</a:t>
            </a:r>
            <a:endParaRPr lang="en-I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757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li Main 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334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li PP Banner 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2"/>
          </a:xfrm>
          <a:prstGeom prst="rect">
            <a:avLst/>
          </a:prstGeom>
        </p:spPr>
      </p:pic>
      <p:pic>
        <p:nvPicPr>
          <p:cNvPr id="3" name="Picture 2" descr="Intelli PP Banner Bott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227"/>
            <a:ext cx="9144000" cy="2266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1857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Improve Your Business Intelligence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518204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Business Monitor</a:t>
            </a:r>
          </a:p>
          <a:p>
            <a:r>
              <a:rPr lang="en-GB" dirty="0">
                <a:latin typeface="Arial"/>
                <a:cs typeface="Arial"/>
              </a:rPr>
              <a:t>Inform your thinking with the largest all-island business owner-manager </a:t>
            </a:r>
            <a:r>
              <a:rPr lang="en-GB" dirty="0" smtClean="0">
                <a:latin typeface="Arial"/>
                <a:cs typeface="Arial"/>
              </a:rPr>
              <a:t>business confidence survey.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Research Reports</a:t>
            </a:r>
          </a:p>
          <a:p>
            <a:r>
              <a:rPr lang="en-GB" dirty="0">
                <a:latin typeface="Arial"/>
                <a:cs typeface="Arial"/>
              </a:rPr>
              <a:t>E</a:t>
            </a:r>
            <a:r>
              <a:rPr lang="en-GB" dirty="0" smtClean="0">
                <a:latin typeface="Arial"/>
                <a:cs typeface="Arial"/>
              </a:rPr>
              <a:t>xtensive </a:t>
            </a:r>
            <a:r>
              <a:rPr lang="en-GB" dirty="0">
                <a:latin typeface="Arial"/>
                <a:cs typeface="Arial"/>
              </a:rPr>
              <a:t>library of detailed research reports </a:t>
            </a:r>
            <a:r>
              <a:rPr lang="en-GB" dirty="0" smtClean="0">
                <a:latin typeface="Arial"/>
                <a:cs typeface="Arial"/>
              </a:rPr>
              <a:t>on key </a:t>
            </a:r>
            <a:r>
              <a:rPr lang="en-GB" dirty="0">
                <a:latin typeface="Arial"/>
                <a:cs typeface="Arial"/>
              </a:rPr>
              <a:t>business </a:t>
            </a:r>
            <a:r>
              <a:rPr lang="en-GB" dirty="0" smtClean="0">
                <a:latin typeface="Arial"/>
                <a:cs typeface="Arial"/>
              </a:rPr>
              <a:t>topics.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Trade Statistics</a:t>
            </a:r>
          </a:p>
          <a:p>
            <a:r>
              <a:rPr lang="en-GB" dirty="0">
                <a:latin typeface="Arial"/>
                <a:cs typeface="Arial"/>
              </a:rPr>
              <a:t>Interact with our unique cross-border trade statistics web </a:t>
            </a:r>
            <a:r>
              <a:rPr lang="en-GB" dirty="0" smtClean="0">
                <a:latin typeface="Arial"/>
                <a:cs typeface="Arial"/>
              </a:rPr>
              <a:t>tool.</a:t>
            </a:r>
            <a:endParaRPr lang="en-I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82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p Last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93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9519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ug-New-V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50" t="28748" b="-117"/>
          <a:stretch/>
        </p:blipFill>
        <p:spPr>
          <a:xfrm>
            <a:off x="6782832" y="4765794"/>
            <a:ext cx="2117909" cy="1269858"/>
          </a:xfrm>
          <a:prstGeom prst="rect">
            <a:avLst/>
          </a:prstGeom>
        </p:spPr>
      </p:pic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51998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Discover What’s Possible</a:t>
            </a:r>
            <a:endParaRPr lang="en-IE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724459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2149475" algn="l"/>
              </a:tabLst>
            </a:pPr>
            <a:r>
              <a:rPr lang="en-IE" sz="2800" b="1" dirty="0" smtClean="0">
                <a:solidFill>
                  <a:srgbClr val="000000"/>
                </a:solidFill>
                <a:latin typeface="Arial"/>
                <a:cs typeface="Arial"/>
              </a:rPr>
              <a:t>Intelligence</a:t>
            </a: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Research Reports, Trade Statistics, </a:t>
            </a:r>
            <a:b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Business Monitor, Market Knowledge, </a:t>
            </a:r>
            <a:b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Academic &amp; Graduate Knowledge and </a:t>
            </a:r>
            <a:b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Expertise</a:t>
            </a:r>
            <a:endParaRPr lang="en-I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464369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2149475" algn="l"/>
              </a:tabLst>
            </a:pPr>
            <a:r>
              <a:rPr lang="en-IE" sz="2800" b="1" dirty="0" smtClean="0">
                <a:solidFill>
                  <a:srgbClr val="000000"/>
                </a:solidFill>
                <a:latin typeface="Arial"/>
                <a:cs typeface="Arial"/>
              </a:rPr>
              <a:t>Funding</a:t>
            </a: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Sales Growth, Innovation, Research,</a:t>
            </a:r>
            <a:b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Specialist Expertise</a:t>
            </a:r>
            <a:endParaRPr lang="en-I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633678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2149475" algn="l"/>
              </a:tabLst>
            </a:pPr>
            <a:r>
              <a:rPr lang="en-IE" sz="2800" b="1" dirty="0" smtClean="0">
                <a:solidFill>
                  <a:srgbClr val="000000"/>
                </a:solidFill>
                <a:latin typeface="Arial"/>
                <a:cs typeface="Arial"/>
              </a:rPr>
              <a:t>Contacts</a:t>
            </a: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Conferences, Workshops, Seminars,</a:t>
            </a:r>
            <a:b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IE" dirty="0" smtClean="0">
                <a:solidFill>
                  <a:srgbClr val="000000"/>
                </a:solidFill>
                <a:latin typeface="Arial"/>
                <a:cs typeface="Arial"/>
              </a:rPr>
              <a:t>	Masterclasses</a:t>
            </a:r>
            <a:endParaRPr lang="en-I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pic>
        <p:nvPicPr>
          <p:cNvPr id="4" name="Picture 3" descr="Light-Bulb-Silver-Isolated-V09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37" t="14886" r="48163" b="25722"/>
          <a:stretch/>
        </p:blipFill>
        <p:spPr>
          <a:xfrm>
            <a:off x="6944421" y="1607923"/>
            <a:ext cx="921826" cy="1483776"/>
          </a:xfrm>
          <a:prstGeom prst="rect">
            <a:avLst/>
          </a:prstGeom>
        </p:spPr>
      </p:pic>
      <p:pic>
        <p:nvPicPr>
          <p:cNvPr id="6" name="Picture 5" descr="Gear Stick-ROI-V06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75" t="10603" r="25568" b="17566"/>
          <a:stretch/>
        </p:blipFill>
        <p:spPr>
          <a:xfrm>
            <a:off x="7020272" y="3264501"/>
            <a:ext cx="931915" cy="1333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982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4161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North South Economic Co-operation</a:t>
            </a:r>
            <a:endParaRPr lang="en-IE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700808"/>
            <a:ext cx="7056784" cy="1414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8775" lvl="0" indent="-358775">
              <a:lnSpc>
                <a:spcPct val="110000"/>
              </a:lnSpc>
              <a:buFont typeface="Arial"/>
              <a:buChar char="•"/>
            </a:pPr>
            <a:r>
              <a:rPr lang="en-IE" sz="2800" dirty="0" smtClean="0">
                <a:solidFill>
                  <a:srgbClr val="000000"/>
                </a:solidFill>
                <a:latin typeface="Arial"/>
                <a:cs typeface="Arial"/>
              </a:rPr>
              <a:t>Funded </a:t>
            </a:r>
            <a:r>
              <a:rPr lang="en-IE" sz="2800" dirty="0">
                <a:solidFill>
                  <a:srgbClr val="000000"/>
                </a:solidFill>
                <a:latin typeface="Arial"/>
                <a:cs typeface="Arial"/>
              </a:rPr>
              <a:t>by Both Governments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8775" lvl="0" indent="-358775">
              <a:lnSpc>
                <a:spcPct val="110000"/>
              </a:lnSpc>
              <a:buFont typeface="Arial"/>
              <a:buChar char="•"/>
            </a:pPr>
            <a:r>
              <a:rPr lang="en-IE" sz="2800" dirty="0">
                <a:solidFill>
                  <a:srgbClr val="000000"/>
                </a:solidFill>
                <a:latin typeface="Arial"/>
                <a:cs typeface="Arial"/>
              </a:rPr>
              <a:t>Supporting SME’s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8775" lvl="0" indent="-358775">
              <a:lnSpc>
                <a:spcPct val="110000"/>
              </a:lnSpc>
              <a:buFont typeface="Arial"/>
              <a:buChar char="•"/>
            </a:pPr>
            <a:r>
              <a:rPr lang="en-IE" sz="2800" dirty="0">
                <a:solidFill>
                  <a:srgbClr val="000000"/>
                </a:solidFill>
                <a:latin typeface="Arial"/>
                <a:cs typeface="Arial"/>
              </a:rPr>
              <a:t>Focus on Trade and Innovation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730798"/>
            <a:ext cx="7056784" cy="1414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lnSpc>
                <a:spcPct val="110000"/>
              </a:lnSpc>
              <a:buFont typeface="Wingdings" charset="2"/>
              <a:buChar char="ü"/>
            </a:pPr>
            <a:r>
              <a:rPr lang="en-IE" sz="2800" dirty="0">
                <a:solidFill>
                  <a:srgbClr val="000000"/>
                </a:solidFill>
                <a:latin typeface="Arial"/>
                <a:cs typeface="Arial"/>
              </a:rPr>
              <a:t>25,000 Companies assisted</a:t>
            </a:r>
          </a:p>
          <a:p>
            <a:pPr marL="457200" lvl="0" indent="-457200">
              <a:lnSpc>
                <a:spcPct val="110000"/>
              </a:lnSpc>
              <a:buFont typeface="Wingdings" charset="2"/>
              <a:buChar char="ü"/>
            </a:pPr>
            <a:r>
              <a:rPr lang="en-IE" sz="2800" dirty="0">
                <a:solidFill>
                  <a:srgbClr val="000000"/>
                </a:solidFill>
                <a:latin typeface="Arial"/>
                <a:cs typeface="Arial"/>
              </a:rPr>
              <a:t>6,000 Companies in </a:t>
            </a:r>
            <a:r>
              <a:rPr lang="en-IE" sz="2800" dirty="0" smtClean="0">
                <a:solidFill>
                  <a:srgbClr val="000000"/>
                </a:solidFill>
                <a:latin typeface="Arial"/>
                <a:cs typeface="Arial"/>
              </a:rPr>
              <a:t>programmes</a:t>
            </a:r>
            <a:endParaRPr lang="en-IE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0" indent="-457200">
              <a:lnSpc>
                <a:spcPct val="110000"/>
              </a:lnSpc>
              <a:buFont typeface="Wingdings" charset="2"/>
              <a:buChar char="ü"/>
            </a:pPr>
            <a:r>
              <a:rPr lang="en-IE" sz="2800" dirty="0">
                <a:solidFill>
                  <a:srgbClr val="000000"/>
                </a:solidFill>
                <a:latin typeface="Arial"/>
                <a:cs typeface="Arial"/>
              </a:rPr>
              <a:t>3,000 Jobs created</a:t>
            </a:r>
          </a:p>
        </p:txBody>
      </p:sp>
      <p:pic>
        <p:nvPicPr>
          <p:cNvPr id="9" name="Picture 8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9793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Importance of Cross Border Trade</a:t>
            </a:r>
            <a:endParaRPr lang="en-IE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273698024"/>
              </p:ext>
            </p:extLst>
          </p:nvPr>
        </p:nvGraphicFramePr>
        <p:xfrm>
          <a:off x="467544" y="1772816"/>
          <a:ext cx="7736459" cy="375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522046"/>
            <a:ext cx="7056784" cy="466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8775" lvl="0" indent="-358775">
              <a:lnSpc>
                <a:spcPct val="110000"/>
              </a:lnSpc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£2 billion/€2.8 billion annually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2204864"/>
            <a:ext cx="29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Export Destination</a:t>
            </a:r>
            <a:endParaRPr lang="en-IE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73216"/>
            <a:ext cx="9144000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GB" i="1" dirty="0">
                <a:solidFill>
                  <a:srgbClr val="000000"/>
                </a:solidFill>
                <a:latin typeface="Arial"/>
                <a:cs typeface="Arial"/>
              </a:rPr>
              <a:t>The Cross-border market is the first export market </a:t>
            </a:r>
            <a:r>
              <a:rPr lang="en-GB" i="1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GB" i="1" smtClean="0">
                <a:solidFill>
                  <a:srgbClr val="000000"/>
                </a:solidFill>
                <a:latin typeface="Arial"/>
                <a:cs typeface="Arial"/>
              </a:rPr>
              <a:t>74% </a:t>
            </a:r>
            <a:r>
              <a:rPr lang="en-GB" i="1" dirty="0">
                <a:solidFill>
                  <a:srgbClr val="000000"/>
                </a:solidFill>
                <a:latin typeface="Arial"/>
                <a:cs typeface="Arial"/>
              </a:rPr>
              <a:t>of business</a:t>
            </a:r>
          </a:p>
        </p:txBody>
      </p:sp>
    </p:spTree>
    <p:extLst>
      <p:ext uri="{BB962C8B-B14F-4D97-AF65-F5344CB8AC3E}">
        <p14:creationId xmlns="" xmlns:p14="http://schemas.microsoft.com/office/powerpoint/2010/main" val="868619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WP Corp PP P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73860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See How We Can Help</a:t>
            </a:r>
            <a:endParaRPr lang="en-IE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644617"/>
            <a:ext cx="3497188" cy="1888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Join the many business that have benefited from our range of services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Ireland 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16" y="-292187"/>
            <a:ext cx="6004784" cy="7260378"/>
          </a:xfrm>
          <a:prstGeom prst="rect">
            <a:avLst/>
          </a:prstGeom>
        </p:spPr>
      </p:pic>
      <p:pic>
        <p:nvPicPr>
          <p:cNvPr id="8" name="Picture 7" descr="Ireland Map+Logo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1" t="13484" r="7713" b="9969"/>
          <a:stretch/>
        </p:blipFill>
        <p:spPr>
          <a:xfrm>
            <a:off x="4286250" y="746126"/>
            <a:ext cx="4333875" cy="552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6623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WP Corp PP P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pic>
        <p:nvPicPr>
          <p:cNvPr id="12" name="Picture 11" descr="Corp PP Banner-T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404664"/>
            <a:ext cx="377221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>
                <a:solidFill>
                  <a:srgbClr val="FFFFFF"/>
                </a:solidFill>
                <a:latin typeface="Arial"/>
                <a:cs typeface="Arial"/>
              </a:rPr>
              <a:t>Range of Services</a:t>
            </a:r>
          </a:p>
        </p:txBody>
      </p:sp>
      <p:pic>
        <p:nvPicPr>
          <p:cNvPr id="4" name="Picture 3" descr="Corp PP-4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379872"/>
            <a:ext cx="9144000" cy="824992"/>
          </a:xfrm>
          <a:prstGeom prst="rect">
            <a:avLst/>
          </a:prstGeom>
        </p:spPr>
      </p:pic>
      <p:pic>
        <p:nvPicPr>
          <p:cNvPr id="6" name="Picture 5" descr="Corp PP-4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261970"/>
            <a:ext cx="9144000" cy="824992"/>
          </a:xfrm>
          <a:prstGeom prst="rect">
            <a:avLst/>
          </a:prstGeom>
        </p:spPr>
      </p:pic>
      <p:pic>
        <p:nvPicPr>
          <p:cNvPr id="9" name="Picture 8" descr="Corp PP-4c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144068"/>
            <a:ext cx="9135872" cy="824992"/>
          </a:xfrm>
          <a:prstGeom prst="rect">
            <a:avLst/>
          </a:prstGeom>
        </p:spPr>
      </p:pic>
      <p:pic>
        <p:nvPicPr>
          <p:cNvPr id="10" name="Picture 9" descr="Corp PP-4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4026166"/>
            <a:ext cx="9135872" cy="824992"/>
          </a:xfrm>
          <a:prstGeom prst="rect">
            <a:avLst/>
          </a:prstGeom>
        </p:spPr>
      </p:pic>
      <p:pic>
        <p:nvPicPr>
          <p:cNvPr id="11" name="Picture 10" descr="Corp PP-4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4908264"/>
            <a:ext cx="9135872" cy="824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3291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es P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31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es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5694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Sales Growth On Your Doorstep</a:t>
            </a:r>
          </a:p>
        </p:txBody>
      </p:sp>
      <p:pic>
        <p:nvPicPr>
          <p:cNvPr id="6" name="Picture 5" descr="Sales PP Banner-Bott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712"/>
            <a:ext cx="9144000" cy="2328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518204"/>
            <a:ext cx="74888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E" sz="2800" b="1" dirty="0" smtClean="0">
                <a:solidFill>
                  <a:srgbClr val="AB5D93"/>
                </a:solidFill>
                <a:latin typeface="Arial"/>
                <a:cs typeface="Arial"/>
              </a:rPr>
              <a:t>Acumen</a:t>
            </a:r>
            <a:r>
              <a:rPr lang="en-IE" dirty="0" smtClean="0">
                <a:latin typeface="Arial"/>
                <a:cs typeface="Arial"/>
              </a:rPr>
              <a:t> </a:t>
            </a:r>
            <a:br>
              <a:rPr lang="en-IE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Assistance </a:t>
            </a:r>
            <a:r>
              <a:rPr lang="en-GB" dirty="0">
                <a:latin typeface="Arial"/>
                <a:cs typeface="Arial"/>
              </a:rPr>
              <a:t>to source and fund the right person to help develop your cross-border sales</a:t>
            </a:r>
            <a:r>
              <a:rPr lang="en-IE" dirty="0" smtClean="0">
                <a:latin typeface="Arial"/>
                <a:cs typeface="Arial"/>
              </a:rPr>
              <a:t>.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IE" sz="2800" b="1" dirty="0" smtClean="0">
                <a:solidFill>
                  <a:srgbClr val="AB5D93"/>
                </a:solidFill>
                <a:latin typeface="Arial"/>
                <a:cs typeface="Arial"/>
              </a:rPr>
              <a:t>Elevate</a:t>
            </a:r>
            <a:r>
              <a:rPr lang="en-IE" dirty="0" smtClean="0">
                <a:latin typeface="Arial"/>
                <a:cs typeface="Arial"/>
              </a:rPr>
              <a:t> </a:t>
            </a:r>
            <a:br>
              <a:rPr lang="en-IE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Bespoke </a:t>
            </a:r>
            <a:r>
              <a:rPr lang="en-GB" dirty="0">
                <a:latin typeface="Arial"/>
                <a:cs typeface="Arial"/>
              </a:rPr>
              <a:t>consultancy for your business to help you develop a winning sales plan</a:t>
            </a:r>
            <a:r>
              <a:rPr lang="en-IE" dirty="0" smtClean="0">
                <a:latin typeface="Arial"/>
                <a:cs typeface="Arial"/>
              </a:rPr>
              <a:t>. Designed especially for micro businesses.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IE" sz="2800" b="1" dirty="0" smtClean="0">
                <a:solidFill>
                  <a:srgbClr val="AB5D93"/>
                </a:solidFill>
                <a:latin typeface="Arial"/>
                <a:cs typeface="Arial"/>
              </a:rPr>
              <a:t>Trade Accelerator Voucher</a:t>
            </a:r>
            <a:r>
              <a:rPr lang="en-IE" sz="2800" dirty="0" smtClean="0">
                <a:solidFill>
                  <a:srgbClr val="AB5D93"/>
                </a:solidFill>
                <a:latin typeface="Arial"/>
                <a:cs typeface="Arial"/>
              </a:rPr>
              <a:t> </a:t>
            </a:r>
            <a:br>
              <a:rPr lang="en-IE" sz="2800" dirty="0" smtClean="0">
                <a:solidFill>
                  <a:srgbClr val="AB5D93"/>
                </a:solidFill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Financial </a:t>
            </a:r>
            <a:r>
              <a:rPr lang="en-GB" dirty="0">
                <a:latin typeface="Arial"/>
                <a:cs typeface="Arial"/>
              </a:rPr>
              <a:t>support for professional </a:t>
            </a:r>
            <a:r>
              <a:rPr lang="en-GB" dirty="0" smtClean="0">
                <a:latin typeface="Arial"/>
                <a:cs typeface="Arial"/>
              </a:rPr>
              <a:t>cross-border advice.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IE" sz="2800" b="1" dirty="0">
                <a:solidFill>
                  <a:srgbClr val="AB5D93"/>
                </a:solidFill>
                <a:latin typeface="Arial"/>
                <a:cs typeface="Arial"/>
              </a:rPr>
              <a:t>Simple Guide to Cross-Border </a:t>
            </a:r>
            <a:r>
              <a:rPr lang="en-IE" sz="2800" b="1" dirty="0" smtClean="0">
                <a:solidFill>
                  <a:srgbClr val="AB5D93"/>
                </a:solidFill>
                <a:latin typeface="Arial"/>
                <a:cs typeface="Arial"/>
              </a:rPr>
              <a:t>Business</a:t>
            </a:r>
            <a:r>
              <a:rPr lang="en-IE" sz="2800" b="1" dirty="0" smtClean="0">
                <a:latin typeface="Arial"/>
                <a:cs typeface="Arial"/>
              </a:rPr>
              <a:t/>
            </a:r>
            <a:br>
              <a:rPr lang="en-IE" sz="2800" b="1" dirty="0" smtClean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Free guide available to download from our </a:t>
            </a:r>
            <a:r>
              <a:rPr lang="en-GB" dirty="0" smtClean="0">
                <a:latin typeface="Arial"/>
                <a:cs typeface="Arial"/>
              </a:rPr>
              <a:t>website</a:t>
            </a:r>
            <a:r>
              <a:rPr lang="en-IE" dirty="0" smtClean="0">
                <a:latin typeface="Arial"/>
                <a:cs typeface="Arial"/>
              </a:rPr>
              <a:t>.</a:t>
            </a:r>
            <a:r>
              <a:rPr lang="en-GB" dirty="0" smtClean="0">
                <a:latin typeface="Arial"/>
                <a:cs typeface="Arial"/>
              </a:rPr>
              <a:t> </a:t>
            </a:r>
            <a:endParaRPr lang="en-I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218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novation PP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80" y="-75989"/>
            <a:ext cx="9341160" cy="7007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2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210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moores</dc:creator>
  <cp:lastModifiedBy>Paddy Savage</cp:lastModifiedBy>
  <cp:revision>13</cp:revision>
  <dcterms:created xsi:type="dcterms:W3CDTF">2015-03-18T14:26:54Z</dcterms:created>
  <dcterms:modified xsi:type="dcterms:W3CDTF">2015-06-10T09:44:22Z</dcterms:modified>
</cp:coreProperties>
</file>