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6" r:id="rId5"/>
    <p:sldId id="261" r:id="rId6"/>
    <p:sldId id="277" r:id="rId7"/>
    <p:sldId id="278" r:id="rId8"/>
    <p:sldId id="279" r:id="rId9"/>
    <p:sldId id="280" r:id="rId10"/>
    <p:sldId id="281" r:id="rId11"/>
    <p:sldId id="284" r:id="rId12"/>
    <p:sldId id="282" r:id="rId13"/>
    <p:sldId id="283" r:id="rId14"/>
    <p:sldId id="285" r:id="rId15"/>
    <p:sldId id="286" r:id="rId16"/>
    <p:sldId id="287" r:id="rId17"/>
    <p:sldId id="288" r:id="rId18"/>
    <p:sldId id="289" r:id="rId19"/>
    <p:sldId id="291" r:id="rId20"/>
    <p:sldId id="295" r:id="rId21"/>
    <p:sldId id="299" r:id="rId22"/>
    <p:sldId id="292" r:id="rId23"/>
    <p:sldId id="293" r:id="rId24"/>
    <p:sldId id="294" r:id="rId25"/>
    <p:sldId id="296" r:id="rId26"/>
    <p:sldId id="297" r:id="rId27"/>
    <p:sldId id="298" r:id="rId28"/>
    <p:sldId id="300" r:id="rId29"/>
    <p:sldId id="301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2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F7FFDA-DF83-4B0B-81FC-FE1C1BCEB465}" type="doc">
      <dgm:prSet loTypeId="urn:microsoft.com/office/officeart/2005/8/layout/hList7#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9393820-E9D9-4884-A1B9-6D23F28D3859}">
      <dgm:prSet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Where the real opportunities lie in Northern Ireland for Irish SMEs and micro enterprises</a:t>
          </a:r>
          <a:r>
            <a:rPr lang="en-GB" dirty="0" smtClean="0"/>
            <a:t>.</a:t>
          </a:r>
          <a:endParaRPr lang="en-GB" dirty="0"/>
        </a:p>
      </dgm:t>
    </dgm:pt>
    <dgm:pt modelId="{7A5FD27E-9881-47FF-B072-E970C0B7B757}" type="parTrans" cxnId="{2A93F28F-D015-41FD-9350-046F3C5FA690}">
      <dgm:prSet/>
      <dgm:spPr/>
      <dgm:t>
        <a:bodyPr/>
        <a:lstStyle/>
        <a:p>
          <a:endParaRPr lang="en-GB"/>
        </a:p>
      </dgm:t>
    </dgm:pt>
    <dgm:pt modelId="{C91D4094-0D98-41FE-B570-C2B2EF3B5E8B}" type="sibTrans" cxnId="{2A93F28F-D015-41FD-9350-046F3C5FA690}">
      <dgm:prSet/>
      <dgm:spPr/>
      <dgm:t>
        <a:bodyPr/>
        <a:lstStyle/>
        <a:p>
          <a:endParaRPr lang="en-GB"/>
        </a:p>
      </dgm:t>
    </dgm:pt>
    <dgm:pt modelId="{9D246615-CC10-4967-9ADD-734601BBBA83}">
      <dgm:prSet/>
      <dgm:spPr>
        <a:solidFill>
          <a:srgbClr val="CC0099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What cultural similarities and differences you need to be aware of when seeking to do business in NI.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3ECAB7-DE8E-40B9-9806-AD2244F88FC6}" type="parTrans" cxnId="{8A50C655-B58F-45AF-B709-BAA830B60C5F}">
      <dgm:prSet/>
      <dgm:spPr/>
      <dgm:t>
        <a:bodyPr/>
        <a:lstStyle/>
        <a:p>
          <a:endParaRPr lang="en-GB"/>
        </a:p>
      </dgm:t>
    </dgm:pt>
    <dgm:pt modelId="{62EE12C2-2AE2-483D-AF0B-4CF76223CB22}" type="sibTrans" cxnId="{8A50C655-B58F-45AF-B709-BAA830B60C5F}">
      <dgm:prSet/>
      <dgm:spPr/>
      <dgm:t>
        <a:bodyPr/>
        <a:lstStyle/>
        <a:p>
          <a:endParaRPr lang="en-GB"/>
        </a:p>
      </dgm:t>
    </dgm:pt>
    <dgm:pt modelId="{82F12336-AC81-4905-8D7F-1A36EC4B1951}">
      <dgm:prSet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How to use NI as a stepping stone into the larger markets of England, Scotland and Wales.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094EF-7AEC-4B66-A802-511AD461BE98}" type="parTrans" cxnId="{AF5570B9-ECEC-4C1F-9316-D836481DD466}">
      <dgm:prSet/>
      <dgm:spPr/>
      <dgm:t>
        <a:bodyPr/>
        <a:lstStyle/>
        <a:p>
          <a:endParaRPr lang="en-GB"/>
        </a:p>
      </dgm:t>
    </dgm:pt>
    <dgm:pt modelId="{B3144869-E236-4276-B2C4-1E9C0E84B69B}" type="sibTrans" cxnId="{AF5570B9-ECEC-4C1F-9316-D836481DD466}">
      <dgm:prSet/>
      <dgm:spPr/>
      <dgm:t>
        <a:bodyPr/>
        <a:lstStyle/>
        <a:p>
          <a:endParaRPr lang="en-GB"/>
        </a:p>
      </dgm:t>
    </dgm:pt>
    <dgm:pt modelId="{36F74C5A-A103-4D6D-BFD1-1E218DDCB0E3}">
      <dgm:prSet/>
      <dgm:spPr>
        <a:solidFill>
          <a:srgbClr val="CC0099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How to tender for work with public sector customers in Northern Ireland.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5B4BF1-35B4-4DBD-B7C9-5F5C53CAC76D}" type="parTrans" cxnId="{FE1694A5-D5B6-49FB-AB88-8529E77FAA87}">
      <dgm:prSet/>
      <dgm:spPr/>
      <dgm:t>
        <a:bodyPr/>
        <a:lstStyle/>
        <a:p>
          <a:endParaRPr lang="en-GB"/>
        </a:p>
      </dgm:t>
    </dgm:pt>
    <dgm:pt modelId="{64656895-1280-4D58-A26E-8FFAEE517194}" type="sibTrans" cxnId="{FE1694A5-D5B6-49FB-AB88-8529E77FAA87}">
      <dgm:prSet/>
      <dgm:spPr/>
      <dgm:t>
        <a:bodyPr/>
        <a:lstStyle/>
        <a:p>
          <a:endParaRPr lang="en-GB"/>
        </a:p>
      </dgm:t>
    </dgm:pt>
    <dgm:pt modelId="{735D13D0-B11B-436F-8E2A-BFCED38FD13F}">
      <dgm:prSet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How to access </a:t>
          </a:r>
          <a:r>
            <a:rPr lang="en-GB" b="1" u="sng" dirty="0" smtClean="0">
              <a:latin typeface="Arial" panose="020B0604020202020204" pitchFamily="34" charset="0"/>
              <a:cs typeface="Arial" panose="020B0604020202020204" pitchFamily="34" charset="0"/>
            </a:rPr>
            <a:t>practical 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support to support your efforts to win new sales in Northern Ireland. 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DF135-220B-46EA-8015-7D1679C197CD}" type="parTrans" cxnId="{C12C47CE-55D5-416C-9D9C-C008D8149EA0}">
      <dgm:prSet/>
      <dgm:spPr/>
      <dgm:t>
        <a:bodyPr/>
        <a:lstStyle/>
        <a:p>
          <a:endParaRPr lang="en-IE"/>
        </a:p>
      </dgm:t>
    </dgm:pt>
    <dgm:pt modelId="{DE90D4BB-B6CE-4FE4-AEC2-B18017F9FD46}" type="sibTrans" cxnId="{C12C47CE-55D5-416C-9D9C-C008D8149EA0}">
      <dgm:prSet/>
      <dgm:spPr/>
      <dgm:t>
        <a:bodyPr/>
        <a:lstStyle/>
        <a:p>
          <a:endParaRPr lang="en-IE"/>
        </a:p>
      </dgm:t>
    </dgm:pt>
    <dgm:pt modelId="{77B75ACF-74DE-4BE3-BDF7-7AB3D532A45C}">
      <dgm:prSet/>
      <dgm:spPr>
        <a:solidFill>
          <a:srgbClr val="002060"/>
        </a:solidFill>
      </dgm:spPr>
      <dgm:t>
        <a:bodyPr/>
        <a:lstStyle/>
        <a:p>
          <a:endParaRPr lang="en-GB" dirty="0"/>
        </a:p>
      </dgm:t>
    </dgm:pt>
    <dgm:pt modelId="{0B8A0D35-6484-473F-B17C-E54459F9A056}" type="parTrans" cxnId="{EC242A90-57D2-469E-938B-D7E5C436559D}">
      <dgm:prSet/>
      <dgm:spPr/>
      <dgm:t>
        <a:bodyPr/>
        <a:lstStyle/>
        <a:p>
          <a:endParaRPr lang="en-GB"/>
        </a:p>
      </dgm:t>
    </dgm:pt>
    <dgm:pt modelId="{4CA726C5-BE4D-474B-B77D-18073360559B}" type="sibTrans" cxnId="{EC242A90-57D2-469E-938B-D7E5C436559D}">
      <dgm:prSet/>
      <dgm:spPr/>
      <dgm:t>
        <a:bodyPr/>
        <a:lstStyle/>
        <a:p>
          <a:endParaRPr lang="en-GB"/>
        </a:p>
      </dgm:t>
    </dgm:pt>
    <dgm:pt modelId="{4AF61484-8546-4DCF-B283-009F0DA0776D}" type="pres">
      <dgm:prSet presAssocID="{BDF7FFDA-DF83-4B0B-81FC-FE1C1BCEB4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CC3ABE1-6819-4A17-ADD8-326EA9C02EC0}" type="pres">
      <dgm:prSet presAssocID="{BDF7FFDA-DF83-4B0B-81FC-FE1C1BCEB465}" presName="fgShape" presStyleLbl="fgShp" presStyleIdx="0" presStyleCnt="1" custFlipVert="1" custFlipHor="0" custScaleX="96188" custScaleY="60392"/>
      <dgm:spPr/>
    </dgm:pt>
    <dgm:pt modelId="{2EE1B684-1DB3-461C-A2FC-07383F747879}" type="pres">
      <dgm:prSet presAssocID="{BDF7FFDA-DF83-4B0B-81FC-FE1C1BCEB465}" presName="linComp" presStyleCnt="0"/>
      <dgm:spPr/>
    </dgm:pt>
    <dgm:pt modelId="{602AD168-5C5D-4A5C-9D2E-472E4D0B8E35}" type="pres">
      <dgm:prSet presAssocID="{D9393820-E9D9-4884-A1B9-6D23F28D3859}" presName="compNode" presStyleCnt="0"/>
      <dgm:spPr/>
    </dgm:pt>
    <dgm:pt modelId="{FA9B669E-2DFF-4C28-9C67-F26C4E757B8A}" type="pres">
      <dgm:prSet presAssocID="{D9393820-E9D9-4884-A1B9-6D23F28D3859}" presName="bkgdShape" presStyleLbl="node1" presStyleIdx="0" presStyleCnt="5"/>
      <dgm:spPr/>
      <dgm:t>
        <a:bodyPr/>
        <a:lstStyle/>
        <a:p>
          <a:endParaRPr lang="en-GB"/>
        </a:p>
      </dgm:t>
    </dgm:pt>
    <dgm:pt modelId="{28DDFAE1-2CAA-49DF-B2BD-013DF02B96F2}" type="pres">
      <dgm:prSet presAssocID="{D9393820-E9D9-4884-A1B9-6D23F28D3859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51DAC8-E60B-447B-9F16-1465A0F13C10}" type="pres">
      <dgm:prSet presAssocID="{D9393820-E9D9-4884-A1B9-6D23F28D3859}" presName="invisiNode" presStyleLbl="node1" presStyleIdx="0" presStyleCnt="5"/>
      <dgm:spPr/>
    </dgm:pt>
    <dgm:pt modelId="{10EF215C-0A04-4E4D-A073-55C3DD2F7B95}" type="pres">
      <dgm:prSet presAssocID="{D9393820-E9D9-4884-A1B9-6D23F28D3859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87B58D85-2459-43CE-AF68-B7390E1C2C60}" type="pres">
      <dgm:prSet presAssocID="{C91D4094-0D98-41FE-B570-C2B2EF3B5E8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E08EC28D-BE3B-41BE-9C7F-2A8A732E2989}" type="pres">
      <dgm:prSet presAssocID="{9D246615-CC10-4967-9ADD-734601BBBA83}" presName="compNode" presStyleCnt="0"/>
      <dgm:spPr/>
    </dgm:pt>
    <dgm:pt modelId="{92360017-9CF5-4D45-B89F-AFD4BFB18147}" type="pres">
      <dgm:prSet presAssocID="{9D246615-CC10-4967-9ADD-734601BBBA83}" presName="bkgdShape" presStyleLbl="node1" presStyleIdx="1" presStyleCnt="5"/>
      <dgm:spPr/>
      <dgm:t>
        <a:bodyPr/>
        <a:lstStyle/>
        <a:p>
          <a:endParaRPr lang="en-GB"/>
        </a:p>
      </dgm:t>
    </dgm:pt>
    <dgm:pt modelId="{10494E69-A9D5-47F6-9A33-63D798B93A9F}" type="pres">
      <dgm:prSet presAssocID="{9D246615-CC10-4967-9ADD-734601BBBA83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AB837A-20E7-4782-8479-63D5B3A6D696}" type="pres">
      <dgm:prSet presAssocID="{9D246615-CC10-4967-9ADD-734601BBBA83}" presName="invisiNode" presStyleLbl="node1" presStyleIdx="1" presStyleCnt="5"/>
      <dgm:spPr/>
    </dgm:pt>
    <dgm:pt modelId="{30724276-CBA4-4271-A200-408C8657BB30}" type="pres">
      <dgm:prSet presAssocID="{9D246615-CC10-4967-9ADD-734601BBBA83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E3398F12-E8D0-4936-BC71-0DDDA1D4C7B7}" type="pres">
      <dgm:prSet presAssocID="{62EE12C2-2AE2-483D-AF0B-4CF76223CB22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6DAAE8D-B1DD-4501-988E-8533BEBB2434}" type="pres">
      <dgm:prSet presAssocID="{82F12336-AC81-4905-8D7F-1A36EC4B1951}" presName="compNode" presStyleCnt="0"/>
      <dgm:spPr/>
    </dgm:pt>
    <dgm:pt modelId="{0BF38FA4-F3D0-4070-8E44-4732E16C633F}" type="pres">
      <dgm:prSet presAssocID="{82F12336-AC81-4905-8D7F-1A36EC4B1951}" presName="bkgdShape" presStyleLbl="node1" presStyleIdx="2" presStyleCnt="5"/>
      <dgm:spPr/>
      <dgm:t>
        <a:bodyPr/>
        <a:lstStyle/>
        <a:p>
          <a:endParaRPr lang="en-GB"/>
        </a:p>
      </dgm:t>
    </dgm:pt>
    <dgm:pt modelId="{52E2E9EA-0EAA-47E4-9FDF-DB51F9258B88}" type="pres">
      <dgm:prSet presAssocID="{82F12336-AC81-4905-8D7F-1A36EC4B1951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2C999A-7D3C-4D94-9E51-8C8B0F0BC42A}" type="pres">
      <dgm:prSet presAssocID="{82F12336-AC81-4905-8D7F-1A36EC4B1951}" presName="invisiNode" presStyleLbl="node1" presStyleIdx="2" presStyleCnt="5"/>
      <dgm:spPr/>
    </dgm:pt>
    <dgm:pt modelId="{E2E5803A-2208-463C-B91F-3670035ACD8F}" type="pres">
      <dgm:prSet presAssocID="{82F12336-AC81-4905-8D7F-1A36EC4B1951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E63A2D3-EA8C-4EF7-9F00-5352E70C6B03}" type="pres">
      <dgm:prSet presAssocID="{B3144869-E236-4276-B2C4-1E9C0E84B69B}" presName="sibTrans" presStyleLbl="sibTrans2D1" presStyleIdx="0" presStyleCnt="0"/>
      <dgm:spPr/>
      <dgm:t>
        <a:bodyPr/>
        <a:lstStyle/>
        <a:p>
          <a:endParaRPr lang="en-GB"/>
        </a:p>
      </dgm:t>
    </dgm:pt>
    <dgm:pt modelId="{A340E1D2-4F71-4389-ABBE-FCE6CF0DFBE8}" type="pres">
      <dgm:prSet presAssocID="{36F74C5A-A103-4D6D-BFD1-1E218DDCB0E3}" presName="compNode" presStyleCnt="0"/>
      <dgm:spPr/>
    </dgm:pt>
    <dgm:pt modelId="{1F86C740-627E-4443-85A6-B2BD500D77B0}" type="pres">
      <dgm:prSet presAssocID="{36F74C5A-A103-4D6D-BFD1-1E218DDCB0E3}" presName="bkgdShape" presStyleLbl="node1" presStyleIdx="3" presStyleCnt="5"/>
      <dgm:spPr/>
      <dgm:t>
        <a:bodyPr/>
        <a:lstStyle/>
        <a:p>
          <a:endParaRPr lang="en-GB"/>
        </a:p>
      </dgm:t>
    </dgm:pt>
    <dgm:pt modelId="{0D97E432-7007-4654-9918-7482C8817E40}" type="pres">
      <dgm:prSet presAssocID="{36F74C5A-A103-4D6D-BFD1-1E218DDCB0E3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38CE1B-077C-4123-9C0B-39C34611B8E7}" type="pres">
      <dgm:prSet presAssocID="{36F74C5A-A103-4D6D-BFD1-1E218DDCB0E3}" presName="invisiNode" presStyleLbl="node1" presStyleIdx="3" presStyleCnt="5"/>
      <dgm:spPr/>
    </dgm:pt>
    <dgm:pt modelId="{83F7D36C-A29D-4D8F-9854-43BE6CFE81AF}" type="pres">
      <dgm:prSet presAssocID="{36F74C5A-A103-4D6D-BFD1-1E218DDCB0E3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B9B2DE50-057B-4CA2-A96A-8EEF0D78921A}" type="pres">
      <dgm:prSet presAssocID="{64656895-1280-4D58-A26E-8FFAEE517194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8A07803-B73D-4296-8780-D293E62500B3}" type="pres">
      <dgm:prSet presAssocID="{735D13D0-B11B-436F-8E2A-BFCED38FD13F}" presName="compNode" presStyleCnt="0"/>
      <dgm:spPr/>
    </dgm:pt>
    <dgm:pt modelId="{34ACE1BA-9BA7-4DEA-AA0D-E01EF5629FD0}" type="pres">
      <dgm:prSet presAssocID="{735D13D0-B11B-436F-8E2A-BFCED38FD13F}" presName="bkgdShape" presStyleLbl="node1" presStyleIdx="4" presStyleCnt="5"/>
      <dgm:spPr/>
      <dgm:t>
        <a:bodyPr/>
        <a:lstStyle/>
        <a:p>
          <a:endParaRPr lang="en-GB"/>
        </a:p>
      </dgm:t>
    </dgm:pt>
    <dgm:pt modelId="{8E66365A-F819-4A21-8D9F-BBE2E57CC7E8}" type="pres">
      <dgm:prSet presAssocID="{735D13D0-B11B-436F-8E2A-BFCED38FD13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AD752BF-4E9E-4ED8-832C-12920CDBC481}" type="pres">
      <dgm:prSet presAssocID="{735D13D0-B11B-436F-8E2A-BFCED38FD13F}" presName="invisiNode" presStyleLbl="node1" presStyleIdx="4" presStyleCnt="5"/>
      <dgm:spPr/>
    </dgm:pt>
    <dgm:pt modelId="{5C13B855-974D-44E6-B328-78C4C3FF420A}" type="pres">
      <dgm:prSet presAssocID="{735D13D0-B11B-436F-8E2A-BFCED38FD13F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GB"/>
        </a:p>
      </dgm:t>
    </dgm:pt>
  </dgm:ptLst>
  <dgm:cxnLst>
    <dgm:cxn modelId="{6822C678-585E-4C60-8458-98F95B896B86}" type="presOf" srcId="{9D246615-CC10-4967-9ADD-734601BBBA83}" destId="{10494E69-A9D5-47F6-9A33-63D798B93A9F}" srcOrd="1" destOrd="0" presId="urn:microsoft.com/office/officeart/2005/8/layout/hList7#3"/>
    <dgm:cxn modelId="{15D1C609-E3F8-4243-864E-4ABFE0466354}" type="presOf" srcId="{36F74C5A-A103-4D6D-BFD1-1E218DDCB0E3}" destId="{1F86C740-627E-4443-85A6-B2BD500D77B0}" srcOrd="0" destOrd="0" presId="urn:microsoft.com/office/officeart/2005/8/layout/hList7#3"/>
    <dgm:cxn modelId="{2A93F28F-D015-41FD-9350-046F3C5FA690}" srcId="{BDF7FFDA-DF83-4B0B-81FC-FE1C1BCEB465}" destId="{D9393820-E9D9-4884-A1B9-6D23F28D3859}" srcOrd="0" destOrd="0" parTransId="{7A5FD27E-9881-47FF-B072-E970C0B7B757}" sibTransId="{C91D4094-0D98-41FE-B570-C2B2EF3B5E8B}"/>
    <dgm:cxn modelId="{10173735-45ED-4FEA-A61D-BA016A73BFB9}" type="presOf" srcId="{D9393820-E9D9-4884-A1B9-6D23F28D3859}" destId="{28DDFAE1-2CAA-49DF-B2BD-013DF02B96F2}" srcOrd="1" destOrd="0" presId="urn:microsoft.com/office/officeart/2005/8/layout/hList7#3"/>
    <dgm:cxn modelId="{6928F633-64B5-4D87-A55A-A25D8C893AD0}" type="presOf" srcId="{D9393820-E9D9-4884-A1B9-6D23F28D3859}" destId="{FA9B669E-2DFF-4C28-9C67-F26C4E757B8A}" srcOrd="0" destOrd="0" presId="urn:microsoft.com/office/officeart/2005/8/layout/hList7#3"/>
    <dgm:cxn modelId="{F2A6B3DA-0B09-4939-84F9-2EAEA932B5A5}" type="presOf" srcId="{64656895-1280-4D58-A26E-8FFAEE517194}" destId="{B9B2DE50-057B-4CA2-A96A-8EEF0D78921A}" srcOrd="0" destOrd="0" presId="urn:microsoft.com/office/officeart/2005/8/layout/hList7#3"/>
    <dgm:cxn modelId="{D7F5FE1A-1DF6-4DDD-86F8-F2C4666F6027}" type="presOf" srcId="{62EE12C2-2AE2-483D-AF0B-4CF76223CB22}" destId="{E3398F12-E8D0-4936-BC71-0DDDA1D4C7B7}" srcOrd="0" destOrd="0" presId="urn:microsoft.com/office/officeart/2005/8/layout/hList7#3"/>
    <dgm:cxn modelId="{8A50C655-B58F-45AF-B709-BAA830B60C5F}" srcId="{BDF7FFDA-DF83-4B0B-81FC-FE1C1BCEB465}" destId="{9D246615-CC10-4967-9ADD-734601BBBA83}" srcOrd="1" destOrd="0" parTransId="{A33ECAB7-DE8E-40B9-9806-AD2244F88FC6}" sibTransId="{62EE12C2-2AE2-483D-AF0B-4CF76223CB22}"/>
    <dgm:cxn modelId="{B542C016-234A-47AD-816D-BCAD5E36C879}" type="presOf" srcId="{B3144869-E236-4276-B2C4-1E9C0E84B69B}" destId="{BE63A2D3-EA8C-4EF7-9F00-5352E70C6B03}" srcOrd="0" destOrd="0" presId="urn:microsoft.com/office/officeart/2005/8/layout/hList7#3"/>
    <dgm:cxn modelId="{640D5EDE-F36A-4C4D-8CE2-A5591024E8B2}" type="presOf" srcId="{9D246615-CC10-4967-9ADD-734601BBBA83}" destId="{92360017-9CF5-4D45-B89F-AFD4BFB18147}" srcOrd="0" destOrd="0" presId="urn:microsoft.com/office/officeart/2005/8/layout/hList7#3"/>
    <dgm:cxn modelId="{A763D45D-3DA3-4ED4-AD5E-C7DCA2B6F16D}" type="presOf" srcId="{C91D4094-0D98-41FE-B570-C2B2EF3B5E8B}" destId="{87B58D85-2459-43CE-AF68-B7390E1C2C60}" srcOrd="0" destOrd="0" presId="urn:microsoft.com/office/officeart/2005/8/layout/hList7#3"/>
    <dgm:cxn modelId="{EA80C1CE-1AF5-4693-835E-D74CB183CE2D}" type="presOf" srcId="{36F74C5A-A103-4D6D-BFD1-1E218DDCB0E3}" destId="{0D97E432-7007-4654-9918-7482C8817E40}" srcOrd="1" destOrd="0" presId="urn:microsoft.com/office/officeart/2005/8/layout/hList7#3"/>
    <dgm:cxn modelId="{FE1694A5-D5B6-49FB-AB88-8529E77FAA87}" srcId="{BDF7FFDA-DF83-4B0B-81FC-FE1C1BCEB465}" destId="{36F74C5A-A103-4D6D-BFD1-1E218DDCB0E3}" srcOrd="3" destOrd="0" parTransId="{CA5B4BF1-35B4-4DBD-B7C9-5F5C53CAC76D}" sibTransId="{64656895-1280-4D58-A26E-8FFAEE517194}"/>
    <dgm:cxn modelId="{C12C47CE-55D5-416C-9D9C-C008D8149EA0}" srcId="{BDF7FFDA-DF83-4B0B-81FC-FE1C1BCEB465}" destId="{735D13D0-B11B-436F-8E2A-BFCED38FD13F}" srcOrd="4" destOrd="0" parTransId="{E8ADF135-220B-46EA-8015-7D1679C197CD}" sibTransId="{DE90D4BB-B6CE-4FE4-AEC2-B18017F9FD46}"/>
    <dgm:cxn modelId="{6679506E-E163-45CB-9AB4-CC1B3213781E}" type="presOf" srcId="{77B75ACF-74DE-4BE3-BDF7-7AB3D532A45C}" destId="{34ACE1BA-9BA7-4DEA-AA0D-E01EF5629FD0}" srcOrd="0" destOrd="1" presId="urn:microsoft.com/office/officeart/2005/8/layout/hList7#3"/>
    <dgm:cxn modelId="{F6E103A1-BE63-4C9D-809A-BC69771FA922}" type="presOf" srcId="{BDF7FFDA-DF83-4B0B-81FC-FE1C1BCEB465}" destId="{4AF61484-8546-4DCF-B283-009F0DA0776D}" srcOrd="0" destOrd="0" presId="urn:microsoft.com/office/officeart/2005/8/layout/hList7#3"/>
    <dgm:cxn modelId="{46B802AC-531D-4C55-B4C7-A4B1B8D72954}" type="presOf" srcId="{77B75ACF-74DE-4BE3-BDF7-7AB3D532A45C}" destId="{8E66365A-F819-4A21-8D9F-BBE2E57CC7E8}" srcOrd="1" destOrd="1" presId="urn:microsoft.com/office/officeart/2005/8/layout/hList7#3"/>
    <dgm:cxn modelId="{E703B00F-078E-40D3-84C6-364072A2EEF1}" type="presOf" srcId="{735D13D0-B11B-436F-8E2A-BFCED38FD13F}" destId="{8E66365A-F819-4A21-8D9F-BBE2E57CC7E8}" srcOrd="1" destOrd="0" presId="urn:microsoft.com/office/officeart/2005/8/layout/hList7#3"/>
    <dgm:cxn modelId="{E0613263-B642-4AE6-B218-F8A9D7D0B013}" type="presOf" srcId="{82F12336-AC81-4905-8D7F-1A36EC4B1951}" destId="{52E2E9EA-0EAA-47E4-9FDF-DB51F9258B88}" srcOrd="1" destOrd="0" presId="urn:microsoft.com/office/officeart/2005/8/layout/hList7#3"/>
    <dgm:cxn modelId="{EC242A90-57D2-469E-938B-D7E5C436559D}" srcId="{735D13D0-B11B-436F-8E2A-BFCED38FD13F}" destId="{77B75ACF-74DE-4BE3-BDF7-7AB3D532A45C}" srcOrd="0" destOrd="0" parTransId="{0B8A0D35-6484-473F-B17C-E54459F9A056}" sibTransId="{4CA726C5-BE4D-474B-B77D-18073360559B}"/>
    <dgm:cxn modelId="{A261B7B4-353F-4DF1-80A4-8F15E0D8FD72}" type="presOf" srcId="{82F12336-AC81-4905-8D7F-1A36EC4B1951}" destId="{0BF38FA4-F3D0-4070-8E44-4732E16C633F}" srcOrd="0" destOrd="0" presId="urn:microsoft.com/office/officeart/2005/8/layout/hList7#3"/>
    <dgm:cxn modelId="{92D9546E-7964-4AAD-84C7-747B393310A8}" type="presOf" srcId="{735D13D0-B11B-436F-8E2A-BFCED38FD13F}" destId="{34ACE1BA-9BA7-4DEA-AA0D-E01EF5629FD0}" srcOrd="0" destOrd="0" presId="urn:microsoft.com/office/officeart/2005/8/layout/hList7#3"/>
    <dgm:cxn modelId="{AF5570B9-ECEC-4C1F-9316-D836481DD466}" srcId="{BDF7FFDA-DF83-4B0B-81FC-FE1C1BCEB465}" destId="{82F12336-AC81-4905-8D7F-1A36EC4B1951}" srcOrd="2" destOrd="0" parTransId="{E48094EF-7AEC-4B66-A802-511AD461BE98}" sibTransId="{B3144869-E236-4276-B2C4-1E9C0E84B69B}"/>
    <dgm:cxn modelId="{26328C44-E005-4F6B-A7F8-D23F6ADAD0D9}" type="presParOf" srcId="{4AF61484-8546-4DCF-B283-009F0DA0776D}" destId="{2CC3ABE1-6819-4A17-ADD8-326EA9C02EC0}" srcOrd="0" destOrd="0" presId="urn:microsoft.com/office/officeart/2005/8/layout/hList7#3"/>
    <dgm:cxn modelId="{25C50E84-7DAA-4920-98CF-C5BDCE6A63EB}" type="presParOf" srcId="{4AF61484-8546-4DCF-B283-009F0DA0776D}" destId="{2EE1B684-1DB3-461C-A2FC-07383F747879}" srcOrd="1" destOrd="0" presId="urn:microsoft.com/office/officeart/2005/8/layout/hList7#3"/>
    <dgm:cxn modelId="{26861F60-9295-4610-951C-D35F46B06BDA}" type="presParOf" srcId="{2EE1B684-1DB3-461C-A2FC-07383F747879}" destId="{602AD168-5C5D-4A5C-9D2E-472E4D0B8E35}" srcOrd="0" destOrd="0" presId="urn:microsoft.com/office/officeart/2005/8/layout/hList7#3"/>
    <dgm:cxn modelId="{2F347720-CC00-4C0B-8A94-80B40143C322}" type="presParOf" srcId="{602AD168-5C5D-4A5C-9D2E-472E4D0B8E35}" destId="{FA9B669E-2DFF-4C28-9C67-F26C4E757B8A}" srcOrd="0" destOrd="0" presId="urn:microsoft.com/office/officeart/2005/8/layout/hList7#3"/>
    <dgm:cxn modelId="{F751281B-AC43-4887-ACA9-1350DD54AB3D}" type="presParOf" srcId="{602AD168-5C5D-4A5C-9D2E-472E4D0B8E35}" destId="{28DDFAE1-2CAA-49DF-B2BD-013DF02B96F2}" srcOrd="1" destOrd="0" presId="urn:microsoft.com/office/officeart/2005/8/layout/hList7#3"/>
    <dgm:cxn modelId="{34832FBA-2ACF-4AC5-A2FD-0748751BD8F2}" type="presParOf" srcId="{602AD168-5C5D-4A5C-9D2E-472E4D0B8E35}" destId="{6E51DAC8-E60B-447B-9F16-1465A0F13C10}" srcOrd="2" destOrd="0" presId="urn:microsoft.com/office/officeart/2005/8/layout/hList7#3"/>
    <dgm:cxn modelId="{40D9DDC4-6269-448A-8C7B-23BE945B444E}" type="presParOf" srcId="{602AD168-5C5D-4A5C-9D2E-472E4D0B8E35}" destId="{10EF215C-0A04-4E4D-A073-55C3DD2F7B95}" srcOrd="3" destOrd="0" presId="urn:microsoft.com/office/officeart/2005/8/layout/hList7#3"/>
    <dgm:cxn modelId="{5250B4FF-A9A3-4764-8292-5EC5A77BFB34}" type="presParOf" srcId="{2EE1B684-1DB3-461C-A2FC-07383F747879}" destId="{87B58D85-2459-43CE-AF68-B7390E1C2C60}" srcOrd="1" destOrd="0" presId="urn:microsoft.com/office/officeart/2005/8/layout/hList7#3"/>
    <dgm:cxn modelId="{E617ABBA-C63B-42A9-B0AD-96AED867568E}" type="presParOf" srcId="{2EE1B684-1DB3-461C-A2FC-07383F747879}" destId="{E08EC28D-BE3B-41BE-9C7F-2A8A732E2989}" srcOrd="2" destOrd="0" presId="urn:microsoft.com/office/officeart/2005/8/layout/hList7#3"/>
    <dgm:cxn modelId="{4E7F35D5-9FA4-4254-A4FD-2051FF33823E}" type="presParOf" srcId="{E08EC28D-BE3B-41BE-9C7F-2A8A732E2989}" destId="{92360017-9CF5-4D45-B89F-AFD4BFB18147}" srcOrd="0" destOrd="0" presId="urn:microsoft.com/office/officeart/2005/8/layout/hList7#3"/>
    <dgm:cxn modelId="{CD94DBA1-7081-4994-9CE7-0EB00A906983}" type="presParOf" srcId="{E08EC28D-BE3B-41BE-9C7F-2A8A732E2989}" destId="{10494E69-A9D5-47F6-9A33-63D798B93A9F}" srcOrd="1" destOrd="0" presId="urn:microsoft.com/office/officeart/2005/8/layout/hList7#3"/>
    <dgm:cxn modelId="{8E47B3A1-46ED-46FE-A652-1EB59CD4D6F6}" type="presParOf" srcId="{E08EC28D-BE3B-41BE-9C7F-2A8A732E2989}" destId="{B4AB837A-20E7-4782-8479-63D5B3A6D696}" srcOrd="2" destOrd="0" presId="urn:microsoft.com/office/officeart/2005/8/layout/hList7#3"/>
    <dgm:cxn modelId="{46F302D9-8391-4078-8BD7-7B638DC7679A}" type="presParOf" srcId="{E08EC28D-BE3B-41BE-9C7F-2A8A732E2989}" destId="{30724276-CBA4-4271-A200-408C8657BB30}" srcOrd="3" destOrd="0" presId="urn:microsoft.com/office/officeart/2005/8/layout/hList7#3"/>
    <dgm:cxn modelId="{292978C6-E9C9-4739-A739-C74A222DB4AD}" type="presParOf" srcId="{2EE1B684-1DB3-461C-A2FC-07383F747879}" destId="{E3398F12-E8D0-4936-BC71-0DDDA1D4C7B7}" srcOrd="3" destOrd="0" presId="urn:microsoft.com/office/officeart/2005/8/layout/hList7#3"/>
    <dgm:cxn modelId="{08E61E40-D769-4B80-A59F-E47A8809E183}" type="presParOf" srcId="{2EE1B684-1DB3-461C-A2FC-07383F747879}" destId="{F6DAAE8D-B1DD-4501-988E-8533BEBB2434}" srcOrd="4" destOrd="0" presId="urn:microsoft.com/office/officeart/2005/8/layout/hList7#3"/>
    <dgm:cxn modelId="{CFCF4F25-A092-4D36-8BA1-16C5B790743F}" type="presParOf" srcId="{F6DAAE8D-B1DD-4501-988E-8533BEBB2434}" destId="{0BF38FA4-F3D0-4070-8E44-4732E16C633F}" srcOrd="0" destOrd="0" presId="urn:microsoft.com/office/officeart/2005/8/layout/hList7#3"/>
    <dgm:cxn modelId="{9FAEAB01-CBA8-43A3-B789-2E508001C0DD}" type="presParOf" srcId="{F6DAAE8D-B1DD-4501-988E-8533BEBB2434}" destId="{52E2E9EA-0EAA-47E4-9FDF-DB51F9258B88}" srcOrd="1" destOrd="0" presId="urn:microsoft.com/office/officeart/2005/8/layout/hList7#3"/>
    <dgm:cxn modelId="{58CE89C2-1624-4C4F-BF05-D78F03EE4B12}" type="presParOf" srcId="{F6DAAE8D-B1DD-4501-988E-8533BEBB2434}" destId="{6B2C999A-7D3C-4D94-9E51-8C8B0F0BC42A}" srcOrd="2" destOrd="0" presId="urn:microsoft.com/office/officeart/2005/8/layout/hList7#3"/>
    <dgm:cxn modelId="{44167EA2-2F5B-4350-8B7C-EEC65A258DB1}" type="presParOf" srcId="{F6DAAE8D-B1DD-4501-988E-8533BEBB2434}" destId="{E2E5803A-2208-463C-B91F-3670035ACD8F}" srcOrd="3" destOrd="0" presId="urn:microsoft.com/office/officeart/2005/8/layout/hList7#3"/>
    <dgm:cxn modelId="{175E3118-A4B3-416E-8B25-9B0B08592870}" type="presParOf" srcId="{2EE1B684-1DB3-461C-A2FC-07383F747879}" destId="{BE63A2D3-EA8C-4EF7-9F00-5352E70C6B03}" srcOrd="5" destOrd="0" presId="urn:microsoft.com/office/officeart/2005/8/layout/hList7#3"/>
    <dgm:cxn modelId="{B01A2BB7-E9D1-4266-BEFD-7B2A4EA76153}" type="presParOf" srcId="{2EE1B684-1DB3-461C-A2FC-07383F747879}" destId="{A340E1D2-4F71-4389-ABBE-FCE6CF0DFBE8}" srcOrd="6" destOrd="0" presId="urn:microsoft.com/office/officeart/2005/8/layout/hList7#3"/>
    <dgm:cxn modelId="{A51857B8-EAF1-4AE5-8EC4-0CF62A5DCB86}" type="presParOf" srcId="{A340E1D2-4F71-4389-ABBE-FCE6CF0DFBE8}" destId="{1F86C740-627E-4443-85A6-B2BD500D77B0}" srcOrd="0" destOrd="0" presId="urn:microsoft.com/office/officeart/2005/8/layout/hList7#3"/>
    <dgm:cxn modelId="{F2219BB5-4A2D-4488-B8C4-B4C3D2CADA0B}" type="presParOf" srcId="{A340E1D2-4F71-4389-ABBE-FCE6CF0DFBE8}" destId="{0D97E432-7007-4654-9918-7482C8817E40}" srcOrd="1" destOrd="0" presId="urn:microsoft.com/office/officeart/2005/8/layout/hList7#3"/>
    <dgm:cxn modelId="{C505986A-D4CE-47D6-8F06-59778879252F}" type="presParOf" srcId="{A340E1D2-4F71-4389-ABBE-FCE6CF0DFBE8}" destId="{4E38CE1B-077C-4123-9C0B-39C34611B8E7}" srcOrd="2" destOrd="0" presId="urn:microsoft.com/office/officeart/2005/8/layout/hList7#3"/>
    <dgm:cxn modelId="{9C21C14D-42CF-44FE-BF2B-FF002E47F247}" type="presParOf" srcId="{A340E1D2-4F71-4389-ABBE-FCE6CF0DFBE8}" destId="{83F7D36C-A29D-4D8F-9854-43BE6CFE81AF}" srcOrd="3" destOrd="0" presId="urn:microsoft.com/office/officeart/2005/8/layout/hList7#3"/>
    <dgm:cxn modelId="{21221381-9C62-4D32-8E28-314A0FA95491}" type="presParOf" srcId="{2EE1B684-1DB3-461C-A2FC-07383F747879}" destId="{B9B2DE50-057B-4CA2-A96A-8EEF0D78921A}" srcOrd="7" destOrd="0" presId="urn:microsoft.com/office/officeart/2005/8/layout/hList7#3"/>
    <dgm:cxn modelId="{6343FE8D-DF33-4177-96E8-E1C2DC130A2B}" type="presParOf" srcId="{2EE1B684-1DB3-461C-A2FC-07383F747879}" destId="{48A07803-B73D-4296-8780-D293E62500B3}" srcOrd="8" destOrd="0" presId="urn:microsoft.com/office/officeart/2005/8/layout/hList7#3"/>
    <dgm:cxn modelId="{86499821-A27A-49FD-A813-73BC7C047FE3}" type="presParOf" srcId="{48A07803-B73D-4296-8780-D293E62500B3}" destId="{34ACE1BA-9BA7-4DEA-AA0D-E01EF5629FD0}" srcOrd="0" destOrd="0" presId="urn:microsoft.com/office/officeart/2005/8/layout/hList7#3"/>
    <dgm:cxn modelId="{7FABC859-CA69-4B72-877B-4A93130BFAF7}" type="presParOf" srcId="{48A07803-B73D-4296-8780-D293E62500B3}" destId="{8E66365A-F819-4A21-8D9F-BBE2E57CC7E8}" srcOrd="1" destOrd="0" presId="urn:microsoft.com/office/officeart/2005/8/layout/hList7#3"/>
    <dgm:cxn modelId="{19B29661-7591-4EFA-8BDE-D27B26441445}" type="presParOf" srcId="{48A07803-B73D-4296-8780-D293E62500B3}" destId="{7AD752BF-4E9E-4ED8-832C-12920CDBC481}" srcOrd="2" destOrd="0" presId="urn:microsoft.com/office/officeart/2005/8/layout/hList7#3"/>
    <dgm:cxn modelId="{CD663C71-C55E-4CAB-8002-81DB0CF54F2C}" type="presParOf" srcId="{48A07803-B73D-4296-8780-D293E62500B3}" destId="{5C13B855-974D-44E6-B328-78C4C3FF420A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2A73B-65D9-4926-A26F-04E6FBD54B8C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35B3808-DDD4-4813-B5EC-5EAA2436B97A}">
      <dgm:prSet phldrT="[Text]"/>
      <dgm:spPr>
        <a:solidFill>
          <a:srgbClr val="002060"/>
        </a:solidFill>
      </dgm:spPr>
      <dgm:t>
        <a:bodyPr/>
        <a:lstStyle/>
        <a:p>
          <a:r>
            <a:rPr lang="en-GB" b="1" dirty="0" smtClean="0">
              <a:latin typeface="Arial" panose="020B0604020202020204" pitchFamily="34" charset="0"/>
              <a:cs typeface="Arial" panose="020B0604020202020204" pitchFamily="34" charset="0"/>
            </a:rPr>
            <a:t>Central Government departments x 12</a:t>
          </a:r>
          <a:endParaRPr lang="en-GB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0D9FBF-C484-4203-963D-B04F098244D6}" type="parTrans" cxnId="{401DBC7C-5B89-4532-8CB6-5992CC7C50EB}">
      <dgm:prSet/>
      <dgm:spPr/>
      <dgm:t>
        <a:bodyPr/>
        <a:lstStyle/>
        <a:p>
          <a:endParaRPr lang="en-GB"/>
        </a:p>
      </dgm:t>
    </dgm:pt>
    <dgm:pt modelId="{3B41C039-2C80-4B8C-B659-2472B2CBA6D2}" type="sibTrans" cxnId="{401DBC7C-5B89-4532-8CB6-5992CC7C50EB}">
      <dgm:prSet/>
      <dgm:spPr/>
      <dgm:t>
        <a:bodyPr/>
        <a:lstStyle/>
        <a:p>
          <a:endParaRPr lang="en-GB"/>
        </a:p>
      </dgm:t>
    </dgm:pt>
    <dgm:pt modelId="{EAFE84AB-EC7B-4E58-8E56-D18B0D378DD1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Agriculture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8EDF83-AA99-46E8-B171-C86425FAFFE0}" type="parTrans" cxnId="{5C0FDDC8-5713-4CE2-9F6D-E750A47FFED8}">
      <dgm:prSet/>
      <dgm:spPr/>
      <dgm:t>
        <a:bodyPr/>
        <a:lstStyle/>
        <a:p>
          <a:endParaRPr lang="en-GB"/>
        </a:p>
      </dgm:t>
    </dgm:pt>
    <dgm:pt modelId="{5399DA75-1BDC-4BA5-B49D-189A4C3548C7}" type="sibTrans" cxnId="{5C0FDDC8-5713-4CE2-9F6D-E750A47FFED8}">
      <dgm:prSet/>
      <dgm:spPr/>
      <dgm:t>
        <a:bodyPr/>
        <a:lstStyle/>
        <a:p>
          <a:endParaRPr lang="en-GB"/>
        </a:p>
      </dgm:t>
    </dgm:pt>
    <dgm:pt modelId="{543AD20F-B707-4896-A9DC-108394737D45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Education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278A60-29D0-4398-8FAA-24D97FFE86A5}" type="parTrans" cxnId="{4BE04582-701B-414F-8953-4DC7C188B5C5}">
      <dgm:prSet/>
      <dgm:spPr/>
      <dgm:t>
        <a:bodyPr/>
        <a:lstStyle/>
        <a:p>
          <a:endParaRPr lang="en-GB"/>
        </a:p>
      </dgm:t>
    </dgm:pt>
    <dgm:pt modelId="{88AE4BB5-7414-4503-A427-42C0F1F3EDDE}" type="sibTrans" cxnId="{4BE04582-701B-414F-8953-4DC7C188B5C5}">
      <dgm:prSet/>
      <dgm:spPr/>
      <dgm:t>
        <a:bodyPr/>
        <a:lstStyle/>
        <a:p>
          <a:endParaRPr lang="en-GB"/>
        </a:p>
      </dgm:t>
    </dgm:pt>
    <dgm:pt modelId="{F98E7520-800A-4B76-8573-AA1F7320436F}">
      <dgm:prSet phldrT="[Text]"/>
      <dgm:spPr>
        <a:solidFill>
          <a:srgbClr val="CC0099"/>
        </a:solidFill>
      </dgm:spPr>
      <dgm:t>
        <a:bodyPr/>
        <a:lstStyle/>
        <a:p>
          <a:r>
            <a:rPr lang="en-GB" sz="1600" b="1" dirty="0" smtClean="0"/>
            <a:t>Local Government</a:t>
          </a:r>
          <a:endParaRPr lang="en-GB" sz="1600" b="1" dirty="0"/>
        </a:p>
      </dgm:t>
    </dgm:pt>
    <dgm:pt modelId="{FDDD1431-8202-4348-97C9-37ED9CC84B00}" type="parTrans" cxnId="{F4E8BC6B-BE1A-412D-AE32-9C3887E49F03}">
      <dgm:prSet/>
      <dgm:spPr/>
      <dgm:t>
        <a:bodyPr/>
        <a:lstStyle/>
        <a:p>
          <a:endParaRPr lang="en-GB"/>
        </a:p>
      </dgm:t>
    </dgm:pt>
    <dgm:pt modelId="{E66D9460-9620-4357-8199-F3DB327E5C08}" type="sibTrans" cxnId="{F4E8BC6B-BE1A-412D-AE32-9C3887E49F03}">
      <dgm:prSet/>
      <dgm:spPr/>
      <dgm:t>
        <a:bodyPr/>
        <a:lstStyle/>
        <a:p>
          <a:endParaRPr lang="en-GB"/>
        </a:p>
      </dgm:t>
    </dgm:pt>
    <dgm:pt modelId="{350E1775-B665-4437-BE97-69E7839B7304}">
      <dgm:prSet phldrT="[Text]"/>
      <dgm:spPr>
        <a:solidFill>
          <a:srgbClr val="002060"/>
        </a:solidFill>
      </dgm:spPr>
      <dgm:t>
        <a:bodyPr/>
        <a:lstStyle/>
        <a:p>
          <a:r>
            <a:rPr lang="en-GB" b="1" dirty="0" smtClean="0"/>
            <a:t>Others</a:t>
          </a:r>
        </a:p>
        <a:p>
          <a:r>
            <a:rPr lang="en-GB" dirty="0" smtClean="0"/>
            <a:t>Education authorities</a:t>
          </a:r>
        </a:p>
        <a:p>
          <a:r>
            <a:rPr lang="en-GB" dirty="0" smtClean="0"/>
            <a:t>Health Trusts</a:t>
          </a:r>
        </a:p>
        <a:p>
          <a:r>
            <a:rPr lang="en-GB" dirty="0" smtClean="0"/>
            <a:t>Social Security Agency</a:t>
          </a:r>
        </a:p>
        <a:p>
          <a:r>
            <a:rPr lang="en-GB" dirty="0" smtClean="0"/>
            <a:t>Single Education Authority</a:t>
          </a:r>
        </a:p>
        <a:p>
          <a:r>
            <a:rPr lang="en-GB" dirty="0" smtClean="0"/>
            <a:t>PSNI etc </a:t>
          </a:r>
          <a:endParaRPr lang="en-GB" dirty="0"/>
        </a:p>
      </dgm:t>
    </dgm:pt>
    <dgm:pt modelId="{065D0422-CBB0-48CB-881E-CD4685AE2A96}" type="parTrans" cxnId="{99E1712B-9FE9-4B25-BC65-2881EBDE46B0}">
      <dgm:prSet/>
      <dgm:spPr/>
      <dgm:t>
        <a:bodyPr/>
        <a:lstStyle/>
        <a:p>
          <a:endParaRPr lang="en-GB"/>
        </a:p>
      </dgm:t>
    </dgm:pt>
    <dgm:pt modelId="{2526AD00-0F57-4EDC-8F51-6D3103AA821D}" type="sibTrans" cxnId="{99E1712B-9FE9-4B25-BC65-2881EBDE46B0}">
      <dgm:prSet/>
      <dgm:spPr/>
      <dgm:t>
        <a:bodyPr/>
        <a:lstStyle/>
        <a:p>
          <a:endParaRPr lang="en-GB"/>
        </a:p>
      </dgm:t>
    </dgm:pt>
    <dgm:pt modelId="{D76D2CF6-8CD6-4AC1-8C12-E05F88F0BD44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Enterprise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0AA982-F23A-4F27-83D0-2203B7C3E95F}" type="parTrans" cxnId="{F0700156-B306-40EA-8185-383C0BECC1B6}">
      <dgm:prSet/>
      <dgm:spPr/>
      <dgm:t>
        <a:bodyPr/>
        <a:lstStyle/>
        <a:p>
          <a:endParaRPr lang="en-GB"/>
        </a:p>
      </dgm:t>
    </dgm:pt>
    <dgm:pt modelId="{9F98DD92-2065-47A0-B5D9-66E985A93873}" type="sibTrans" cxnId="{F0700156-B306-40EA-8185-383C0BECC1B6}">
      <dgm:prSet/>
      <dgm:spPr/>
      <dgm:t>
        <a:bodyPr/>
        <a:lstStyle/>
        <a:p>
          <a:endParaRPr lang="en-GB"/>
        </a:p>
      </dgm:t>
    </dgm:pt>
    <dgm:pt modelId="{E40D95EB-E44C-472F-8714-D999BFFE2562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Finance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E0D40-DBD7-46BA-BCF6-2D8CDDD1517D}" type="parTrans" cxnId="{E7D40F3B-14EF-4FB8-9D90-BC9171562781}">
      <dgm:prSet/>
      <dgm:spPr/>
      <dgm:t>
        <a:bodyPr/>
        <a:lstStyle/>
        <a:p>
          <a:endParaRPr lang="en-GB"/>
        </a:p>
      </dgm:t>
    </dgm:pt>
    <dgm:pt modelId="{145356D2-9F62-4767-8FB1-361D485965A2}" type="sibTrans" cxnId="{E7D40F3B-14EF-4FB8-9D90-BC9171562781}">
      <dgm:prSet/>
      <dgm:spPr/>
      <dgm:t>
        <a:bodyPr/>
        <a:lstStyle/>
        <a:p>
          <a:endParaRPr lang="en-GB"/>
        </a:p>
      </dgm:t>
    </dgm:pt>
    <dgm:pt modelId="{26D3F612-1323-4C41-AA70-70B3751EAD9B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Justice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EF58BB-E753-40D5-AA9D-D203847E6AF7}" type="parTrans" cxnId="{862F0EC6-22BD-44E1-A8FC-99D309A0C0C0}">
      <dgm:prSet/>
      <dgm:spPr/>
      <dgm:t>
        <a:bodyPr/>
        <a:lstStyle/>
        <a:p>
          <a:endParaRPr lang="en-GB"/>
        </a:p>
      </dgm:t>
    </dgm:pt>
    <dgm:pt modelId="{A5B73C08-FDEC-48FF-B517-63A460257373}" type="sibTrans" cxnId="{862F0EC6-22BD-44E1-A8FC-99D309A0C0C0}">
      <dgm:prSet/>
      <dgm:spPr/>
      <dgm:t>
        <a:bodyPr/>
        <a:lstStyle/>
        <a:p>
          <a:endParaRPr lang="en-GB"/>
        </a:p>
      </dgm:t>
    </dgm:pt>
    <dgm:pt modelId="{356F03E3-6153-4A07-8174-145E29E713FC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Social Development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915047-E17D-4C26-98BC-E9107B5075C6}" type="parTrans" cxnId="{5DDE8823-F682-4BE0-B786-9C4ADF78BD8E}">
      <dgm:prSet/>
      <dgm:spPr/>
      <dgm:t>
        <a:bodyPr/>
        <a:lstStyle/>
        <a:p>
          <a:endParaRPr lang="en-GB"/>
        </a:p>
      </dgm:t>
    </dgm:pt>
    <dgm:pt modelId="{EAB7FAFF-F631-428C-882B-024FAAAA0E48}" type="sibTrans" cxnId="{5DDE8823-F682-4BE0-B786-9C4ADF78BD8E}">
      <dgm:prSet/>
      <dgm:spPr/>
      <dgm:t>
        <a:bodyPr/>
        <a:lstStyle/>
        <a:p>
          <a:endParaRPr lang="en-GB"/>
        </a:p>
      </dgm:t>
    </dgm:pt>
    <dgm:pt modelId="{6BE644E3-1E33-491B-AA1A-5138B7842E5C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Culture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BAFABC-13ED-487F-8FD7-9D88F7F0D990}" type="parTrans" cxnId="{25D06287-5507-4C1E-8560-9137AEF9CE91}">
      <dgm:prSet/>
      <dgm:spPr/>
      <dgm:t>
        <a:bodyPr/>
        <a:lstStyle/>
        <a:p>
          <a:endParaRPr lang="en-GB"/>
        </a:p>
      </dgm:t>
    </dgm:pt>
    <dgm:pt modelId="{E0EFAD74-87B7-4FF5-8C6E-62DC672242EA}" type="sibTrans" cxnId="{25D06287-5507-4C1E-8560-9137AEF9CE91}">
      <dgm:prSet/>
      <dgm:spPr/>
      <dgm:t>
        <a:bodyPr/>
        <a:lstStyle/>
        <a:p>
          <a:endParaRPr lang="en-GB"/>
        </a:p>
      </dgm:t>
    </dgm:pt>
    <dgm:pt modelId="{6D6C7887-9D97-4764-940D-069ABE7D7C28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Employment and Learning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76C33D-F9BC-4B85-ABB0-F655D211D0C4}" type="parTrans" cxnId="{906F970F-761F-41D6-A8EC-ABC8E490AAD4}">
      <dgm:prSet/>
      <dgm:spPr/>
      <dgm:t>
        <a:bodyPr/>
        <a:lstStyle/>
        <a:p>
          <a:endParaRPr lang="en-GB"/>
        </a:p>
      </dgm:t>
    </dgm:pt>
    <dgm:pt modelId="{FFAD6149-72F3-47BF-B730-888DEA53DD90}" type="sibTrans" cxnId="{906F970F-761F-41D6-A8EC-ABC8E490AAD4}">
      <dgm:prSet/>
      <dgm:spPr/>
      <dgm:t>
        <a:bodyPr/>
        <a:lstStyle/>
        <a:p>
          <a:endParaRPr lang="en-GB"/>
        </a:p>
      </dgm:t>
    </dgm:pt>
    <dgm:pt modelId="{CAF88DC8-1054-4D9D-8C24-52F9B0E32F32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Environment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E3D32-29E4-4CA4-81D6-55BF334F0933}" type="parTrans" cxnId="{29823772-5F4E-4B64-9B4D-4F0FEAEC09D7}">
      <dgm:prSet/>
      <dgm:spPr/>
      <dgm:t>
        <a:bodyPr/>
        <a:lstStyle/>
        <a:p>
          <a:endParaRPr lang="en-GB"/>
        </a:p>
      </dgm:t>
    </dgm:pt>
    <dgm:pt modelId="{A4A42829-CF28-405F-BA13-75C8469CF7F7}" type="sibTrans" cxnId="{29823772-5F4E-4B64-9B4D-4F0FEAEC09D7}">
      <dgm:prSet/>
      <dgm:spPr/>
      <dgm:t>
        <a:bodyPr/>
        <a:lstStyle/>
        <a:p>
          <a:endParaRPr lang="en-GB"/>
        </a:p>
      </dgm:t>
    </dgm:pt>
    <dgm:pt modelId="{BD5BD9B5-DE64-4503-BB6C-73F8165D5C48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Health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AA2B78-E51C-4AD4-AF6C-354AC7A14A48}" type="parTrans" cxnId="{85235E8E-B419-47B4-ADF1-536772115AE0}">
      <dgm:prSet/>
      <dgm:spPr/>
      <dgm:t>
        <a:bodyPr/>
        <a:lstStyle/>
        <a:p>
          <a:endParaRPr lang="en-GB"/>
        </a:p>
      </dgm:t>
    </dgm:pt>
    <dgm:pt modelId="{42A120FC-D98C-4A9F-8AC3-0A60F35C44EA}" type="sibTrans" cxnId="{85235E8E-B419-47B4-ADF1-536772115AE0}">
      <dgm:prSet/>
      <dgm:spPr/>
      <dgm:t>
        <a:bodyPr/>
        <a:lstStyle/>
        <a:p>
          <a:endParaRPr lang="en-GB"/>
        </a:p>
      </dgm:t>
    </dgm:pt>
    <dgm:pt modelId="{21A5C57C-4272-493E-A370-C0F139ABA146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Regional Development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C5D6E4-26CA-4736-BECE-EC56219814A0}" type="parTrans" cxnId="{AA2D7ACF-2D85-4153-94D5-53B462DD9438}">
      <dgm:prSet/>
      <dgm:spPr/>
      <dgm:t>
        <a:bodyPr/>
        <a:lstStyle/>
        <a:p>
          <a:endParaRPr lang="en-GB"/>
        </a:p>
      </dgm:t>
    </dgm:pt>
    <dgm:pt modelId="{C38EB3CC-6CEE-4FD8-B546-BCA96BE662DB}" type="sibTrans" cxnId="{AA2D7ACF-2D85-4153-94D5-53B462DD9438}">
      <dgm:prSet/>
      <dgm:spPr/>
      <dgm:t>
        <a:bodyPr/>
        <a:lstStyle/>
        <a:p>
          <a:endParaRPr lang="en-GB"/>
        </a:p>
      </dgm:t>
    </dgm:pt>
    <dgm:pt modelId="{8519387B-DCCA-4ECB-8238-481D82901E67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GB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GB" dirty="0" smtClean="0">
              <a:latin typeface="Arial" panose="020B0604020202020204" pitchFamily="34" charset="0"/>
              <a:cs typeface="Arial" panose="020B0604020202020204" pitchFamily="34" charset="0"/>
            </a:rPr>
            <a:t> and Deputy First Minister.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44DC2-06FE-42EE-853E-5F749B74327F}" type="parTrans" cxnId="{03E8E503-F375-4928-9572-D5BF7F1C70AF}">
      <dgm:prSet/>
      <dgm:spPr/>
      <dgm:t>
        <a:bodyPr/>
        <a:lstStyle/>
        <a:p>
          <a:endParaRPr lang="en-GB"/>
        </a:p>
      </dgm:t>
    </dgm:pt>
    <dgm:pt modelId="{737DA1AF-99FA-4B0E-BF29-3085ABBB285A}" type="sibTrans" cxnId="{03E8E503-F375-4928-9572-D5BF7F1C70AF}">
      <dgm:prSet/>
      <dgm:spPr/>
      <dgm:t>
        <a:bodyPr/>
        <a:lstStyle/>
        <a:p>
          <a:endParaRPr lang="en-GB"/>
        </a:p>
      </dgm:t>
    </dgm:pt>
    <dgm:pt modelId="{C706E73D-E504-441E-A666-9ECF1065AEC8}">
      <dgm:prSet phldrT="[Text]" custT="1"/>
      <dgm:spPr>
        <a:solidFill>
          <a:srgbClr val="CC0099"/>
        </a:solidFill>
      </dgm:spPr>
      <dgm:t>
        <a:bodyPr/>
        <a:lstStyle/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From 1</a:t>
          </a:r>
          <a:r>
            <a:rPr lang="en-GB" sz="1400" baseline="30000" dirty="0" smtClean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 April 2015 there are now 11 local authorities in NI (down from 26)</a:t>
          </a:r>
          <a:r>
            <a:rPr lang="en-GB" sz="1400" dirty="0" smtClean="0"/>
            <a:t>.</a:t>
          </a:r>
          <a:endParaRPr lang="en-GB" sz="1400" dirty="0"/>
        </a:p>
      </dgm:t>
    </dgm:pt>
    <dgm:pt modelId="{F95422CC-FB03-489A-8A3D-FE4A25620101}" type="parTrans" cxnId="{0728FECD-ECCC-4717-B3ED-1C300F27F7FF}">
      <dgm:prSet/>
      <dgm:spPr/>
      <dgm:t>
        <a:bodyPr/>
        <a:lstStyle/>
        <a:p>
          <a:endParaRPr lang="en-GB"/>
        </a:p>
      </dgm:t>
    </dgm:pt>
    <dgm:pt modelId="{3D8544C0-9031-4045-A623-F1ED73A5C39E}" type="sibTrans" cxnId="{0728FECD-ECCC-4717-B3ED-1C300F27F7FF}">
      <dgm:prSet/>
      <dgm:spPr/>
      <dgm:t>
        <a:bodyPr/>
        <a:lstStyle/>
        <a:p>
          <a:endParaRPr lang="en-GB"/>
        </a:p>
      </dgm:t>
    </dgm:pt>
    <dgm:pt modelId="{5F5AA016-E70A-4235-9C41-EEC9B5350BD1}">
      <dgm:prSet phldrT="[Text]"/>
      <dgm:spPr>
        <a:solidFill>
          <a:srgbClr val="CC0099"/>
        </a:solidFill>
      </dgm:spPr>
      <dgm:t>
        <a:bodyPr/>
        <a:lstStyle/>
        <a:p>
          <a:endParaRPr lang="en-GB" sz="1200" dirty="0"/>
        </a:p>
      </dgm:t>
    </dgm:pt>
    <dgm:pt modelId="{A2DBACF2-AFA6-4D3F-A6D2-CF3471065CBC}" type="parTrans" cxnId="{C798A7E5-915C-4450-9F32-6E2B76C899B7}">
      <dgm:prSet/>
      <dgm:spPr/>
      <dgm:t>
        <a:bodyPr/>
        <a:lstStyle/>
        <a:p>
          <a:endParaRPr lang="en-GB"/>
        </a:p>
      </dgm:t>
    </dgm:pt>
    <dgm:pt modelId="{C7F0E2DB-06A3-40F8-869B-7F3B8932A4A9}" type="sibTrans" cxnId="{C798A7E5-915C-4450-9F32-6E2B76C899B7}">
      <dgm:prSet/>
      <dgm:spPr/>
      <dgm:t>
        <a:bodyPr/>
        <a:lstStyle/>
        <a:p>
          <a:endParaRPr lang="en-GB"/>
        </a:p>
      </dgm:t>
    </dgm:pt>
    <dgm:pt modelId="{9E4960F1-1F39-46CD-ADBD-894C90B1CD6F}">
      <dgm:prSet phldrT="[Text]" custT="1"/>
      <dgm:spPr>
        <a:solidFill>
          <a:srgbClr val="CC0099"/>
        </a:solidFill>
      </dgm:spPr>
      <dgm:t>
        <a:bodyPr/>
        <a:lstStyle/>
        <a:p>
          <a:r>
            <a:rPr lang="en-GB" sz="1400" dirty="0" smtClean="0">
              <a:latin typeface="Arial" panose="020B0604020202020204" pitchFamily="34" charset="0"/>
              <a:cs typeface="Arial" panose="020B0604020202020204" pitchFamily="34" charset="0"/>
            </a:rPr>
            <a:t>Wider powers, now responsible for planning, economic development </a:t>
          </a:r>
          <a:r>
            <a:rPr lang="en-GB" sz="1400" dirty="0" err="1" smtClean="0">
              <a:latin typeface="Arial" panose="020B0604020202020204" pitchFamily="34" charset="0"/>
              <a:cs typeface="Arial" panose="020B0604020202020204" pitchFamily="34" charset="0"/>
            </a:rPr>
            <a:t>etc</a:t>
          </a:r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2EB031-D3A0-4DC2-9D82-5B66966E7C06}" type="parTrans" cxnId="{77D0F939-CED5-4803-B310-9F225CE56958}">
      <dgm:prSet/>
      <dgm:spPr/>
    </dgm:pt>
    <dgm:pt modelId="{8FE51E7D-A8C9-497A-A457-778C80F20BF3}" type="sibTrans" cxnId="{77D0F939-CED5-4803-B310-9F225CE56958}">
      <dgm:prSet/>
      <dgm:spPr/>
    </dgm:pt>
    <dgm:pt modelId="{F00504A2-D444-4732-B4BA-A813300AE377}">
      <dgm:prSet phldrT="[Text]" custT="1"/>
      <dgm:spPr>
        <a:solidFill>
          <a:srgbClr val="CC0099"/>
        </a:solidFill>
      </dgm:spPr>
      <dgm:t>
        <a:bodyPr/>
        <a:lstStyle/>
        <a:p>
          <a:endParaRPr lang="en-GB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C246B-B05E-4B4C-8236-596108A9F5A8}" type="parTrans" cxnId="{50F99892-6448-4616-B05F-E75D4E38538B}">
      <dgm:prSet/>
      <dgm:spPr/>
    </dgm:pt>
    <dgm:pt modelId="{20C21983-6FE4-4C0D-95FC-0820C1C84D9E}" type="sibTrans" cxnId="{50F99892-6448-4616-B05F-E75D4E38538B}">
      <dgm:prSet/>
      <dgm:spPr/>
    </dgm:pt>
    <dgm:pt modelId="{651BC7E2-018E-42B8-A3C1-23BC77D16E3E}" type="pres">
      <dgm:prSet presAssocID="{2162A73B-65D9-4926-A26F-04E6FBD54B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2D71DE6-3422-4B5A-938B-7262BF28933B}" type="pres">
      <dgm:prSet presAssocID="{535B3808-DDD4-4813-B5EC-5EAA2436B97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C22976-3056-42A7-A103-6A49558124DF}" type="pres">
      <dgm:prSet presAssocID="{3B41C039-2C80-4B8C-B659-2472B2CBA6D2}" presName="sibTrans" presStyleCnt="0"/>
      <dgm:spPr/>
    </dgm:pt>
    <dgm:pt modelId="{C5129235-455F-48B5-AE11-C2B8DEC9A303}" type="pres">
      <dgm:prSet presAssocID="{F98E7520-800A-4B76-8573-AA1F7320436F}" presName="node" presStyleLbl="node1" presStyleIdx="1" presStyleCnt="3" custLinFactNeighborX="-21688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80CA70-AA3A-4A7A-AB7E-2FBFDCFE9A87}" type="pres">
      <dgm:prSet presAssocID="{E66D9460-9620-4357-8199-F3DB327E5C08}" presName="sibTrans" presStyleCnt="0"/>
      <dgm:spPr/>
    </dgm:pt>
    <dgm:pt modelId="{9829C6E6-ACC5-407E-A245-CE9916E8BA04}" type="pres">
      <dgm:prSet presAssocID="{350E1775-B665-4437-BE97-69E7839B73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8C4D9B2-AC6E-429C-9D00-86C642752871}" type="presOf" srcId="{21A5C57C-4272-493E-A370-C0F139ABA146}" destId="{E2D71DE6-3422-4B5A-938B-7262BF28933B}" srcOrd="0" destOrd="11" presId="urn:microsoft.com/office/officeart/2005/8/layout/hList6"/>
    <dgm:cxn modelId="{25D06287-5507-4C1E-8560-9137AEF9CE91}" srcId="{535B3808-DDD4-4813-B5EC-5EAA2436B97A}" destId="{6BE644E3-1E33-491B-AA1A-5138B7842E5C}" srcOrd="6" destOrd="0" parTransId="{11BAFABC-13ED-487F-8FD7-9D88F7F0D990}" sibTransId="{E0EFAD74-87B7-4FF5-8C6E-62DC672242EA}"/>
    <dgm:cxn modelId="{FEBB0159-7500-4A6D-AFDA-2D28694EFDA4}" type="presOf" srcId="{8519387B-DCCA-4ECB-8238-481D82901E67}" destId="{E2D71DE6-3422-4B5A-938B-7262BF28933B}" srcOrd="0" destOrd="12" presId="urn:microsoft.com/office/officeart/2005/8/layout/hList6"/>
    <dgm:cxn modelId="{2B406BB4-5244-474D-B5B7-966E1D184A90}" type="presOf" srcId="{F00504A2-D444-4732-B4BA-A813300AE377}" destId="{C5129235-455F-48B5-AE11-C2B8DEC9A303}" srcOrd="0" destOrd="3" presId="urn:microsoft.com/office/officeart/2005/8/layout/hList6"/>
    <dgm:cxn modelId="{99E1712B-9FE9-4B25-BC65-2881EBDE46B0}" srcId="{2162A73B-65D9-4926-A26F-04E6FBD54B8C}" destId="{350E1775-B665-4437-BE97-69E7839B7304}" srcOrd="2" destOrd="0" parTransId="{065D0422-CBB0-48CB-881E-CD4685AE2A96}" sibTransId="{2526AD00-0F57-4EDC-8F51-6D3103AA821D}"/>
    <dgm:cxn modelId="{9181BB28-4B6D-4FEA-BD83-A8B120C00AE4}" type="presOf" srcId="{C706E73D-E504-441E-A666-9ECF1065AEC8}" destId="{C5129235-455F-48B5-AE11-C2B8DEC9A303}" srcOrd="0" destOrd="2" presId="urn:microsoft.com/office/officeart/2005/8/layout/hList6"/>
    <dgm:cxn modelId="{29C6CBD7-E993-4CF1-A698-1D4EEC6262C5}" type="presOf" srcId="{F98E7520-800A-4B76-8573-AA1F7320436F}" destId="{C5129235-455F-48B5-AE11-C2B8DEC9A303}" srcOrd="0" destOrd="0" presId="urn:microsoft.com/office/officeart/2005/8/layout/hList6"/>
    <dgm:cxn modelId="{C0FDEDEF-C697-43A5-8AE3-60A75A7DBA97}" type="presOf" srcId="{E40D95EB-E44C-472F-8714-D999BFFE2562}" destId="{E2D71DE6-3422-4B5A-938B-7262BF28933B}" srcOrd="0" destOrd="4" presId="urn:microsoft.com/office/officeart/2005/8/layout/hList6"/>
    <dgm:cxn modelId="{0728FECD-ECCC-4717-B3ED-1C300F27F7FF}" srcId="{F98E7520-800A-4B76-8573-AA1F7320436F}" destId="{C706E73D-E504-441E-A666-9ECF1065AEC8}" srcOrd="1" destOrd="0" parTransId="{F95422CC-FB03-489A-8A3D-FE4A25620101}" sibTransId="{3D8544C0-9031-4045-A623-F1ED73A5C39E}"/>
    <dgm:cxn modelId="{862F0EC6-22BD-44E1-A8FC-99D309A0C0C0}" srcId="{535B3808-DDD4-4813-B5EC-5EAA2436B97A}" destId="{26D3F612-1323-4C41-AA70-70B3751EAD9B}" srcOrd="4" destOrd="0" parTransId="{6AEF58BB-E753-40D5-AA9D-D203847E6AF7}" sibTransId="{A5B73C08-FDEC-48FF-B517-63A460257373}"/>
    <dgm:cxn modelId="{E7D40F3B-14EF-4FB8-9D90-BC9171562781}" srcId="{535B3808-DDD4-4813-B5EC-5EAA2436B97A}" destId="{E40D95EB-E44C-472F-8714-D999BFFE2562}" srcOrd="3" destOrd="0" parTransId="{EEAE0D40-DBD7-46BA-BCF6-2D8CDDD1517D}" sibTransId="{145356D2-9F62-4767-8FB1-361D485965A2}"/>
    <dgm:cxn modelId="{03E8E503-F375-4928-9572-D5BF7F1C70AF}" srcId="{535B3808-DDD4-4813-B5EC-5EAA2436B97A}" destId="{8519387B-DCCA-4ECB-8238-481D82901E67}" srcOrd="11" destOrd="0" parTransId="{E4E44DC2-06FE-42EE-853E-5F749B74327F}" sibTransId="{737DA1AF-99FA-4B0E-BF29-3085ABBB285A}"/>
    <dgm:cxn modelId="{85235E8E-B419-47B4-ADF1-536772115AE0}" srcId="{535B3808-DDD4-4813-B5EC-5EAA2436B97A}" destId="{BD5BD9B5-DE64-4503-BB6C-73F8165D5C48}" srcOrd="9" destOrd="0" parTransId="{A2AA2B78-E51C-4AD4-AF6C-354AC7A14A48}" sibTransId="{42A120FC-D98C-4A9F-8AC3-0A60F35C44EA}"/>
    <dgm:cxn modelId="{7286AB5D-2285-4729-B11D-C9C9B0F64035}" type="presOf" srcId="{543AD20F-B707-4896-A9DC-108394737D45}" destId="{E2D71DE6-3422-4B5A-938B-7262BF28933B}" srcOrd="0" destOrd="2" presId="urn:microsoft.com/office/officeart/2005/8/layout/hList6"/>
    <dgm:cxn modelId="{9F61A8FB-3D5B-4EC7-B419-ADE342ED523A}" type="presOf" srcId="{6D6C7887-9D97-4764-940D-069ABE7D7C28}" destId="{E2D71DE6-3422-4B5A-938B-7262BF28933B}" srcOrd="0" destOrd="8" presId="urn:microsoft.com/office/officeart/2005/8/layout/hList6"/>
    <dgm:cxn modelId="{63946D34-B947-4F9A-8C10-6A08C04E34D7}" type="presOf" srcId="{5F5AA016-E70A-4235-9C41-EEC9B5350BD1}" destId="{C5129235-455F-48B5-AE11-C2B8DEC9A303}" srcOrd="0" destOrd="1" presId="urn:microsoft.com/office/officeart/2005/8/layout/hList6"/>
    <dgm:cxn modelId="{FB880BAE-620F-41DB-ACE0-74E2AC7FA876}" type="presOf" srcId="{9E4960F1-1F39-46CD-ADBD-894C90B1CD6F}" destId="{C5129235-455F-48B5-AE11-C2B8DEC9A303}" srcOrd="0" destOrd="4" presId="urn:microsoft.com/office/officeart/2005/8/layout/hList6"/>
    <dgm:cxn modelId="{C0EF21C3-BABD-4A45-9038-1BD1927560DB}" type="presOf" srcId="{BD5BD9B5-DE64-4503-BB6C-73F8165D5C48}" destId="{E2D71DE6-3422-4B5A-938B-7262BF28933B}" srcOrd="0" destOrd="10" presId="urn:microsoft.com/office/officeart/2005/8/layout/hList6"/>
    <dgm:cxn modelId="{1EA98CD4-4043-4F07-A9FA-A83DF7F3D38A}" type="presOf" srcId="{350E1775-B665-4437-BE97-69E7839B7304}" destId="{9829C6E6-ACC5-407E-A245-CE9916E8BA04}" srcOrd="0" destOrd="0" presId="urn:microsoft.com/office/officeart/2005/8/layout/hList6"/>
    <dgm:cxn modelId="{29823772-5F4E-4B64-9B4D-4F0FEAEC09D7}" srcId="{535B3808-DDD4-4813-B5EC-5EAA2436B97A}" destId="{CAF88DC8-1054-4D9D-8C24-52F9B0E32F32}" srcOrd="8" destOrd="0" parTransId="{853E3D32-29E4-4CA4-81D6-55BF334F0933}" sibTransId="{A4A42829-CF28-405F-BA13-75C8469CF7F7}"/>
    <dgm:cxn modelId="{52DE2F10-AAFA-46FA-8B8E-76F9FE5D8354}" type="presOf" srcId="{D76D2CF6-8CD6-4AC1-8C12-E05F88F0BD44}" destId="{E2D71DE6-3422-4B5A-938B-7262BF28933B}" srcOrd="0" destOrd="3" presId="urn:microsoft.com/office/officeart/2005/8/layout/hList6"/>
    <dgm:cxn modelId="{50F99892-6448-4616-B05F-E75D4E38538B}" srcId="{F98E7520-800A-4B76-8573-AA1F7320436F}" destId="{F00504A2-D444-4732-B4BA-A813300AE377}" srcOrd="2" destOrd="0" parTransId="{6DDC246B-B05E-4B4C-8236-596108A9F5A8}" sibTransId="{20C21983-6FE4-4C0D-95FC-0820C1C84D9E}"/>
    <dgm:cxn modelId="{7FC7F98E-B975-46BD-A0BD-CCFF4DD9E383}" type="presOf" srcId="{EAFE84AB-EC7B-4E58-8E56-D18B0D378DD1}" destId="{E2D71DE6-3422-4B5A-938B-7262BF28933B}" srcOrd="0" destOrd="1" presId="urn:microsoft.com/office/officeart/2005/8/layout/hList6"/>
    <dgm:cxn modelId="{D1B37C46-36D8-4B32-B6E9-12CD1FA5AB20}" type="presOf" srcId="{26D3F612-1323-4C41-AA70-70B3751EAD9B}" destId="{E2D71DE6-3422-4B5A-938B-7262BF28933B}" srcOrd="0" destOrd="5" presId="urn:microsoft.com/office/officeart/2005/8/layout/hList6"/>
    <dgm:cxn modelId="{5C0FDDC8-5713-4CE2-9F6D-E750A47FFED8}" srcId="{535B3808-DDD4-4813-B5EC-5EAA2436B97A}" destId="{EAFE84AB-EC7B-4E58-8E56-D18B0D378DD1}" srcOrd="0" destOrd="0" parTransId="{788EDF83-AA99-46E8-B171-C86425FAFFE0}" sibTransId="{5399DA75-1BDC-4BA5-B49D-189A4C3548C7}"/>
    <dgm:cxn modelId="{C798A7E5-915C-4450-9F32-6E2B76C899B7}" srcId="{F98E7520-800A-4B76-8573-AA1F7320436F}" destId="{5F5AA016-E70A-4235-9C41-EEC9B5350BD1}" srcOrd="0" destOrd="0" parTransId="{A2DBACF2-AFA6-4D3F-A6D2-CF3471065CBC}" sibTransId="{C7F0E2DB-06A3-40F8-869B-7F3B8932A4A9}"/>
    <dgm:cxn modelId="{AA2D7ACF-2D85-4153-94D5-53B462DD9438}" srcId="{535B3808-DDD4-4813-B5EC-5EAA2436B97A}" destId="{21A5C57C-4272-493E-A370-C0F139ABA146}" srcOrd="10" destOrd="0" parTransId="{7BC5D6E4-26CA-4736-BECE-EC56219814A0}" sibTransId="{C38EB3CC-6CEE-4FD8-B546-BCA96BE662DB}"/>
    <dgm:cxn modelId="{4BE04582-701B-414F-8953-4DC7C188B5C5}" srcId="{535B3808-DDD4-4813-B5EC-5EAA2436B97A}" destId="{543AD20F-B707-4896-A9DC-108394737D45}" srcOrd="1" destOrd="0" parTransId="{B8278A60-29D0-4398-8FAA-24D97FFE86A5}" sibTransId="{88AE4BB5-7414-4503-A427-42C0F1F3EDDE}"/>
    <dgm:cxn modelId="{F0700156-B306-40EA-8185-383C0BECC1B6}" srcId="{535B3808-DDD4-4813-B5EC-5EAA2436B97A}" destId="{D76D2CF6-8CD6-4AC1-8C12-E05F88F0BD44}" srcOrd="2" destOrd="0" parTransId="{D20AA982-F23A-4F27-83D0-2203B7C3E95F}" sibTransId="{9F98DD92-2065-47A0-B5D9-66E985A93873}"/>
    <dgm:cxn modelId="{AE13FDDF-E538-4779-8B8E-D3906D5EE64C}" type="presOf" srcId="{CAF88DC8-1054-4D9D-8C24-52F9B0E32F32}" destId="{E2D71DE6-3422-4B5A-938B-7262BF28933B}" srcOrd="0" destOrd="9" presId="urn:microsoft.com/office/officeart/2005/8/layout/hList6"/>
    <dgm:cxn modelId="{5DDE8823-F682-4BE0-B786-9C4ADF78BD8E}" srcId="{535B3808-DDD4-4813-B5EC-5EAA2436B97A}" destId="{356F03E3-6153-4A07-8174-145E29E713FC}" srcOrd="5" destOrd="0" parTransId="{40915047-E17D-4C26-98BC-E9107B5075C6}" sibTransId="{EAB7FAFF-F631-428C-882B-024FAAAA0E48}"/>
    <dgm:cxn modelId="{BBF80B2E-3F43-4D33-993D-C4C2598FF4AC}" type="presOf" srcId="{356F03E3-6153-4A07-8174-145E29E713FC}" destId="{E2D71DE6-3422-4B5A-938B-7262BF28933B}" srcOrd="0" destOrd="6" presId="urn:microsoft.com/office/officeart/2005/8/layout/hList6"/>
    <dgm:cxn modelId="{906F970F-761F-41D6-A8EC-ABC8E490AAD4}" srcId="{535B3808-DDD4-4813-B5EC-5EAA2436B97A}" destId="{6D6C7887-9D97-4764-940D-069ABE7D7C28}" srcOrd="7" destOrd="0" parTransId="{6676C33D-F9BC-4B85-ABB0-F655D211D0C4}" sibTransId="{FFAD6149-72F3-47BF-B730-888DEA53DD90}"/>
    <dgm:cxn modelId="{F53F9E54-B242-4C8B-8A8D-2B84250DA517}" type="presOf" srcId="{6BE644E3-1E33-491B-AA1A-5138B7842E5C}" destId="{E2D71DE6-3422-4B5A-938B-7262BF28933B}" srcOrd="0" destOrd="7" presId="urn:microsoft.com/office/officeart/2005/8/layout/hList6"/>
    <dgm:cxn modelId="{1C1FAB89-51FF-4B6C-9BAA-6D11B131D4A9}" type="presOf" srcId="{535B3808-DDD4-4813-B5EC-5EAA2436B97A}" destId="{E2D71DE6-3422-4B5A-938B-7262BF28933B}" srcOrd="0" destOrd="0" presId="urn:microsoft.com/office/officeart/2005/8/layout/hList6"/>
    <dgm:cxn modelId="{F4E8BC6B-BE1A-412D-AE32-9C3887E49F03}" srcId="{2162A73B-65D9-4926-A26F-04E6FBD54B8C}" destId="{F98E7520-800A-4B76-8573-AA1F7320436F}" srcOrd="1" destOrd="0" parTransId="{FDDD1431-8202-4348-97C9-37ED9CC84B00}" sibTransId="{E66D9460-9620-4357-8199-F3DB327E5C08}"/>
    <dgm:cxn modelId="{401DBC7C-5B89-4532-8CB6-5992CC7C50EB}" srcId="{2162A73B-65D9-4926-A26F-04E6FBD54B8C}" destId="{535B3808-DDD4-4813-B5EC-5EAA2436B97A}" srcOrd="0" destOrd="0" parTransId="{110D9FBF-C484-4203-963D-B04F098244D6}" sibTransId="{3B41C039-2C80-4B8C-B659-2472B2CBA6D2}"/>
    <dgm:cxn modelId="{8B0145A8-0674-4484-8CCE-2C6F35E4F634}" type="presOf" srcId="{2162A73B-65D9-4926-A26F-04E6FBD54B8C}" destId="{651BC7E2-018E-42B8-A3C1-23BC77D16E3E}" srcOrd="0" destOrd="0" presId="urn:microsoft.com/office/officeart/2005/8/layout/hList6"/>
    <dgm:cxn modelId="{77D0F939-CED5-4803-B310-9F225CE56958}" srcId="{F98E7520-800A-4B76-8573-AA1F7320436F}" destId="{9E4960F1-1F39-46CD-ADBD-894C90B1CD6F}" srcOrd="3" destOrd="0" parTransId="{912EB031-D3A0-4DC2-9D82-5B66966E7C06}" sibTransId="{8FE51E7D-A8C9-497A-A457-778C80F20BF3}"/>
    <dgm:cxn modelId="{8612F473-074D-4900-B359-389D1F1353CB}" type="presParOf" srcId="{651BC7E2-018E-42B8-A3C1-23BC77D16E3E}" destId="{E2D71DE6-3422-4B5A-938B-7262BF28933B}" srcOrd="0" destOrd="0" presId="urn:microsoft.com/office/officeart/2005/8/layout/hList6"/>
    <dgm:cxn modelId="{F004A0DB-B2F8-4334-B461-1064E129FD94}" type="presParOf" srcId="{651BC7E2-018E-42B8-A3C1-23BC77D16E3E}" destId="{87C22976-3056-42A7-A103-6A49558124DF}" srcOrd="1" destOrd="0" presId="urn:microsoft.com/office/officeart/2005/8/layout/hList6"/>
    <dgm:cxn modelId="{FCA95D5E-4E06-4049-A43E-B7B7B9C07E38}" type="presParOf" srcId="{651BC7E2-018E-42B8-A3C1-23BC77D16E3E}" destId="{C5129235-455F-48B5-AE11-C2B8DEC9A303}" srcOrd="2" destOrd="0" presId="urn:microsoft.com/office/officeart/2005/8/layout/hList6"/>
    <dgm:cxn modelId="{493CED33-57BA-4601-A251-1FE284BA31EA}" type="presParOf" srcId="{651BC7E2-018E-42B8-A3C1-23BC77D16E3E}" destId="{E880CA70-AA3A-4A7A-AB7E-2FBFDCFE9A87}" srcOrd="3" destOrd="0" presId="urn:microsoft.com/office/officeart/2005/8/layout/hList6"/>
    <dgm:cxn modelId="{2BEF0EF3-1C1B-4981-941B-136E08207F19}" type="presParOf" srcId="{651BC7E2-018E-42B8-A3C1-23BC77D16E3E}" destId="{9829C6E6-ACC5-407E-A245-CE9916E8BA0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4E2557F3-73D0-4626-9DD5-173FAA35E243}" type="datetimeFigureOut">
              <a:rPr lang="en-GB" smtClean="0"/>
              <a:pPr/>
              <a:t>10/06/2015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6B14B5C-2157-4A10-9105-1E8B9B667F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s://www.google.co.uk/imgres?imgurl=http://hdwallpappers.com/images/wallpapers/liam-neeson-hd_wallpaper.jpg&amp;imgrefurl=http://funny-pictures.picphotos.net/liam-neeson-closeup-wallpaper/stylefavor.com*wp-content*uploads*2013*01*Liam-Neeson-Wallpaper-640x768.jpg/&amp;docid=AonnSp1SySWwtM&amp;tbnid=sRWjfKWaX_7pDM:&amp;w=1920&amp;h=1080&amp;ei=sNEjVJaUIKTjsASy64D4DQ&amp;ved=0CAIQxiAwAA&amp;iact=c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hyperlink" Target="http://www.nidirect.gov.uk/local-councils-in-northern-ireland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endersni.gov.uk/epps/home.do" TargetMode="External"/><Relationship Id="rId5" Type="http://schemas.openxmlformats.org/officeDocument/2006/relationships/hyperlink" Target="https://e-sourcingni.bravosolution.co.uk/web/login.shtml" TargetMode="External"/><Relationship Id="rId4" Type="http://schemas.openxmlformats.org/officeDocument/2006/relationships/hyperlink" Target="http://www.dfpni.gov.uk/index/procurement-2/cpd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emf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 PP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483" y="-99392"/>
            <a:ext cx="9406258" cy="70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Economy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8611" y="1509102"/>
            <a:ext cx="8001000" cy="4224154"/>
          </a:xfrm>
        </p:spPr>
        <p:txBody>
          <a:bodyPr>
            <a:normAutofit/>
          </a:bodyPr>
          <a:lstStyle/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800" dirty="0" smtClean="0">
                <a:cs typeface="Zapf Dingbats" charset="2"/>
              </a:rPr>
              <a:t>Average Weekly Wage in 2014 was €575 (€840 in RoI)</a:t>
            </a:r>
          </a:p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800" dirty="0" smtClean="0"/>
              <a:t>GDP 2014 - €38 billion – RoI €200 billion</a:t>
            </a:r>
          </a:p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800" dirty="0" smtClean="0"/>
              <a:t>GDP per capita ½ what RoI produces</a:t>
            </a:r>
          </a:p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800" dirty="0" smtClean="0"/>
              <a:t>GDP per capita RoI – 15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in world – NI approx. 58</a:t>
            </a:r>
            <a:r>
              <a:rPr lang="en-GB" sz="1800" baseline="30000" dirty="0" smtClean="0"/>
              <a:t>th</a:t>
            </a:r>
          </a:p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endParaRPr lang="en-GB" sz="1750" dirty="0" smtClean="0"/>
          </a:p>
          <a:p>
            <a:pPr marL="12066" marR="6350" indent="0">
              <a:lnSpc>
                <a:spcPct val="111100"/>
              </a:lnSpc>
              <a:buNone/>
              <a:tabLst>
                <a:tab pos="1519238" algn="l"/>
              </a:tabLst>
            </a:pPr>
            <a:r>
              <a:rPr lang="en-GB" sz="1800" dirty="0" smtClean="0"/>
              <a:t>BUT </a:t>
            </a:r>
            <a:r>
              <a:rPr lang="en-GB" sz="1800" dirty="0"/>
              <a:t>remember that NI is predominantly a SME / micro enterprise economy – </a:t>
            </a:r>
            <a:r>
              <a:rPr lang="en-GB" sz="1800" dirty="0" smtClean="0"/>
              <a:t>70,000 </a:t>
            </a:r>
            <a:r>
              <a:rPr lang="en-GB" sz="1800" dirty="0"/>
              <a:t>VAT registered </a:t>
            </a:r>
            <a:r>
              <a:rPr lang="en-GB" sz="1800" dirty="0" smtClean="0"/>
              <a:t>businesses (VAT threshold £82,000/€110,000)</a:t>
            </a:r>
          </a:p>
          <a:p>
            <a:pPr marL="297816" marR="6350" indent="-285750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800" dirty="0" smtClean="0"/>
              <a:t>Approx. 20,000 other “real” businesses</a:t>
            </a:r>
          </a:p>
          <a:p>
            <a:pPr marL="297816" marR="6350" indent="-285750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800" dirty="0" smtClean="0"/>
              <a:t>45% of all businesses have turnover of less than £100,000</a:t>
            </a:r>
          </a:p>
          <a:p>
            <a:pPr marL="297816" marR="6350" indent="-285750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800" dirty="0" smtClean="0"/>
              <a:t>9% have turnover of in excess of €1.25 mill</a:t>
            </a:r>
          </a:p>
          <a:p>
            <a:pPr marL="297816" marR="6350" indent="-285750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800" dirty="0" smtClean="0"/>
              <a:t>90% of all businesses are micro-businesses i.e. fewer than 10 employees</a:t>
            </a:r>
          </a:p>
          <a:p>
            <a:pPr marL="297816" marR="6350" indent="-285750">
              <a:lnSpc>
                <a:spcPct val="111100"/>
              </a:lnSpc>
              <a:buClr>
                <a:srgbClr val="CC0099"/>
              </a:buClr>
              <a:buFont typeface="Wingdings" panose="05000000000000000000" pitchFamily="2" charset="2"/>
              <a:buChar char="Ø"/>
              <a:tabLst>
                <a:tab pos="1519238" algn="l"/>
              </a:tabLst>
            </a:pPr>
            <a:endParaRPr lang="en-GB" sz="1750" dirty="0" smtClean="0"/>
          </a:p>
          <a:p>
            <a:pPr marL="12066" marR="6350" indent="0" algn="just">
              <a:lnSpc>
                <a:spcPct val="111100"/>
              </a:lnSpc>
              <a:buClr>
                <a:srgbClr val="CC0099"/>
              </a:buClr>
              <a:buNone/>
              <a:tabLst>
                <a:tab pos="1519238" algn="l"/>
              </a:tabLst>
            </a:pPr>
            <a:endParaRPr lang="en-GB" sz="1750" dirty="0"/>
          </a:p>
          <a:p>
            <a:pPr marL="12066" marR="6350" indent="0" algn="just">
              <a:lnSpc>
                <a:spcPct val="111100"/>
              </a:lnSpc>
              <a:buClr>
                <a:srgbClr val="CC0099"/>
              </a:buClr>
              <a:buNone/>
            </a:pPr>
            <a:endParaRPr lang="en-GB" dirty="0" smtClean="0">
              <a:solidFill>
                <a:srgbClr val="002060"/>
              </a:solidFill>
              <a:cs typeface="Zapf Dingba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97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Economy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8611" y="1509102"/>
            <a:ext cx="8001000" cy="422415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IE" sz="1800" dirty="0"/>
              <a:t>The five largest industry groups in Northern Ireland accounted for almost two thirds (</a:t>
            </a:r>
            <a:r>
              <a:rPr lang="en-IE" sz="1800" dirty="0" smtClean="0"/>
              <a:t>approx. </a:t>
            </a:r>
            <a:r>
              <a:rPr lang="en-IE" sz="1800" dirty="0"/>
              <a:t>62%) of Northern Ireland businesses.</a:t>
            </a:r>
          </a:p>
          <a:p>
            <a:pPr marL="0" indent="0">
              <a:buNone/>
            </a:pPr>
            <a:endParaRPr lang="en-IE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 smtClean="0"/>
              <a:t>Agriculture</a:t>
            </a:r>
            <a:r>
              <a:rPr lang="en-IE" sz="1800" dirty="0"/>
              <a:t>, </a:t>
            </a:r>
            <a:r>
              <a:rPr lang="en-IE" sz="1800" dirty="0" smtClean="0"/>
              <a:t>Forestry </a:t>
            </a:r>
            <a:r>
              <a:rPr lang="en-IE" sz="1800" dirty="0"/>
              <a:t>&amp; </a:t>
            </a:r>
            <a:r>
              <a:rPr lang="en-IE" sz="1800" dirty="0" smtClean="0"/>
              <a:t>Fishing 24%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 smtClean="0"/>
              <a:t>Construction 14%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 smtClean="0"/>
              <a:t>Retail 10%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 smtClean="0"/>
              <a:t>Professional, Scientific </a:t>
            </a:r>
            <a:r>
              <a:rPr lang="en-IE" sz="1800" dirty="0"/>
              <a:t>&amp; </a:t>
            </a:r>
            <a:r>
              <a:rPr lang="en-IE" sz="1800" dirty="0" smtClean="0"/>
              <a:t>Technical 7%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 smtClean="0"/>
              <a:t>Production 7%</a:t>
            </a:r>
          </a:p>
          <a:p>
            <a:pPr marL="0" indent="0">
              <a:buNone/>
            </a:pPr>
            <a:endParaRPr lang="en-IE" sz="1800" dirty="0" smtClean="0"/>
          </a:p>
          <a:p>
            <a:pPr marL="0" indent="0">
              <a:buNone/>
            </a:pPr>
            <a:r>
              <a:rPr lang="en-IE" sz="1800" dirty="0" smtClean="0"/>
              <a:t>Other sectors: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 smtClean="0"/>
              <a:t>Accommodation &amp; Food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 smtClean="0"/>
              <a:t>Transport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 smtClean="0"/>
              <a:t>Health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sz="1800" dirty="0" smtClean="0"/>
              <a:t>Arts &amp; Entertainment</a:t>
            </a:r>
            <a:endParaRPr lang="en-GB" sz="1750" dirty="0" smtClean="0"/>
          </a:p>
          <a:p>
            <a:pPr marL="12066" marR="6350" indent="0" algn="just">
              <a:lnSpc>
                <a:spcPct val="111100"/>
              </a:lnSpc>
              <a:buClr>
                <a:srgbClr val="CC0099"/>
              </a:buClr>
              <a:buNone/>
              <a:tabLst>
                <a:tab pos="1519238" algn="l"/>
              </a:tabLst>
            </a:pPr>
            <a:endParaRPr lang="en-GB" sz="1750" dirty="0"/>
          </a:p>
          <a:p>
            <a:pPr marL="12066" marR="6350" indent="0" algn="just">
              <a:lnSpc>
                <a:spcPct val="111100"/>
              </a:lnSpc>
              <a:buClr>
                <a:srgbClr val="CC0099"/>
              </a:buClr>
              <a:buNone/>
            </a:pPr>
            <a:endParaRPr lang="en-GB" dirty="0" smtClean="0">
              <a:solidFill>
                <a:srgbClr val="002060"/>
              </a:solidFill>
              <a:cs typeface="Zapf Dingba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420150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Economy – The Big Players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56792"/>
            <a:ext cx="3924300" cy="4032448"/>
          </a:xfrm>
        </p:spPr>
        <p:txBody>
          <a:bodyPr>
            <a:normAutofit lnSpcReduction="10000"/>
          </a:bodyPr>
          <a:lstStyle/>
          <a:p>
            <a:pPr marL="35496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b="1" dirty="0" smtClean="0">
                <a:cs typeface="Zapf Dingbats" charset="2"/>
              </a:rPr>
              <a:t>Engineering:</a:t>
            </a:r>
          </a:p>
          <a:p>
            <a:pPr marL="75501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dirty="0" smtClean="0">
                <a:cs typeface="Zapf Dingbats" charset="2"/>
              </a:rPr>
              <a:t>Terex.</a:t>
            </a:r>
          </a:p>
          <a:p>
            <a:pPr marL="75501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dirty="0" smtClean="0">
                <a:cs typeface="Zapf Dingbats" charset="2"/>
              </a:rPr>
              <a:t>FG Wilson / Caterpillar.</a:t>
            </a:r>
          </a:p>
          <a:p>
            <a:pPr marL="75501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dirty="0" smtClean="0">
                <a:cs typeface="Zapf Dingbats" charset="2"/>
              </a:rPr>
              <a:t>Bombardier Shorts.</a:t>
            </a:r>
          </a:p>
          <a:p>
            <a:pPr marL="75501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dirty="0" smtClean="0">
                <a:cs typeface="Zapf Dingbats" charset="2"/>
              </a:rPr>
              <a:t>Wrightbus</a:t>
            </a:r>
          </a:p>
          <a:p>
            <a:pPr marL="75501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dirty="0" smtClean="0">
                <a:cs typeface="Zapf Dingbats" charset="2"/>
              </a:rPr>
              <a:t>BE Aerospace.</a:t>
            </a:r>
          </a:p>
          <a:p>
            <a:pPr marL="35496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endParaRPr lang="en-GB" sz="1500" dirty="0" smtClean="0">
              <a:cs typeface="Zapf Dingbats" charset="2"/>
            </a:endParaRPr>
          </a:p>
          <a:p>
            <a:pPr marL="35496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b="1" dirty="0" smtClean="0">
                <a:cs typeface="Zapf Dingbats" charset="2"/>
              </a:rPr>
              <a:t>Food:</a:t>
            </a:r>
          </a:p>
          <a:p>
            <a:pPr marL="75501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dirty="0" smtClean="0">
                <a:cs typeface="Zapf Dingbats" charset="2"/>
              </a:rPr>
              <a:t>Moy Park.</a:t>
            </a:r>
          </a:p>
          <a:p>
            <a:pPr marL="75501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dirty="0" smtClean="0">
                <a:cs typeface="Zapf Dingbats" charset="2"/>
              </a:rPr>
              <a:t>Irwin’s Bakery</a:t>
            </a:r>
          </a:p>
          <a:p>
            <a:pPr marL="75501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dirty="0" smtClean="0">
                <a:cs typeface="Zapf Dingbats" charset="2"/>
              </a:rPr>
              <a:t>Dale Farm Dairy</a:t>
            </a:r>
          </a:p>
          <a:p>
            <a:pPr marL="75501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endParaRPr lang="en-GB" sz="1500" dirty="0" smtClean="0">
              <a:cs typeface="Zapf Dingbats" charset="2"/>
            </a:endParaRPr>
          </a:p>
          <a:p>
            <a:pPr marL="412116" marR="6350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b="1" dirty="0" smtClean="0">
                <a:cs typeface="Zapf Dingbats" charset="2"/>
              </a:rPr>
              <a:t>Construction Products/Services:</a:t>
            </a:r>
          </a:p>
          <a:p>
            <a:pPr marL="75501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500" dirty="0" smtClean="0">
                <a:cs typeface="Zapf Dingbats" charset="2"/>
              </a:rPr>
              <a:t>Lagan Group</a:t>
            </a:r>
            <a:r>
              <a:rPr lang="en-GB" sz="1600" dirty="0" smtClean="0">
                <a:cs typeface="Zapf Dingbats" charset="2"/>
              </a:rPr>
              <a:t>.</a:t>
            </a:r>
            <a:endParaRPr lang="en-GB" sz="2000" dirty="0" smtClean="0">
              <a:cs typeface="Zapf Dingbats" charset="2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427984" y="1423817"/>
            <a:ext cx="3924300" cy="4043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966" marR="6350" indent="-285750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400" b="1" dirty="0" smtClean="0">
                <a:cs typeface="Zapf Dingbats" charset="2"/>
              </a:rPr>
              <a:t>Pharmaceuticals / medical devices: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cs typeface="Zapf Dingbats" charset="2"/>
              </a:rPr>
              <a:t>Norbrook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cs typeface="Zapf Dingbats" charset="2"/>
              </a:rPr>
              <a:t>Almac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cs typeface="Zapf Dingbats" charset="2"/>
              </a:rPr>
              <a:t>Armstrong Medical.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cs typeface="Zapf Dingbats" charset="2"/>
              </a:rPr>
              <a:t>Randox.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</a:pPr>
            <a:endParaRPr lang="en-GB" sz="1400" dirty="0" smtClean="0">
              <a:cs typeface="Zapf Dingbats" charset="2"/>
            </a:endParaRPr>
          </a:p>
          <a:p>
            <a:pPr marL="354966" marR="6350" indent="-285750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400" b="1" dirty="0" smtClean="0">
                <a:cs typeface="Zapf Dingbats" charset="2"/>
              </a:rPr>
              <a:t>Tradable Services: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cs typeface="Zapf Dingbats" charset="2"/>
              </a:rPr>
              <a:t>First Derivatives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cs typeface="Zapf Dingbats" charset="2"/>
              </a:rPr>
              <a:t>First Source Solutions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400" dirty="0" smtClean="0">
                <a:cs typeface="Zapf Dingbats" charset="2"/>
              </a:rPr>
              <a:t>All State.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</a:pPr>
            <a:endParaRPr lang="en-GB" sz="1400" dirty="0" smtClean="0">
              <a:cs typeface="Zapf Dingbats" charset="2"/>
            </a:endParaRPr>
          </a:p>
          <a:p>
            <a:pPr marL="354966" marR="6350" indent="-285750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400" b="1" dirty="0" smtClean="0">
                <a:cs typeface="Zapf Dingbats" charset="2"/>
              </a:rPr>
              <a:t>Creative industries / digital sector</a:t>
            </a:r>
            <a:endParaRPr lang="en-GB" sz="1400" dirty="0" smtClean="0">
              <a:cs typeface="Zapf Dingbats" charset="2"/>
            </a:endParaRPr>
          </a:p>
          <a:p>
            <a:pPr marL="354966" marR="6350" indent="-285750">
              <a:lnSpc>
                <a:spcPct val="111100"/>
              </a:lnSpc>
              <a:buFont typeface="Wingdings" panose="05000000000000000000" pitchFamily="2" charset="2"/>
              <a:buChar char="Ø"/>
            </a:pPr>
            <a:endParaRPr lang="en-GB" sz="1400" b="1" dirty="0" smtClean="0">
              <a:cs typeface="Zapf Dingbats" charset="2"/>
            </a:endParaRPr>
          </a:p>
          <a:p>
            <a:pPr marL="354966" marR="6350" indent="-285750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400" b="1" dirty="0" smtClean="0">
                <a:cs typeface="Zapf Dingbats" charset="2"/>
              </a:rPr>
              <a:t>Recycling and renewables</a:t>
            </a:r>
            <a:r>
              <a:rPr lang="en-GB" sz="1700" b="1" dirty="0" smtClean="0">
                <a:solidFill>
                  <a:srgbClr val="002060"/>
                </a:solidFill>
                <a:cs typeface="Zapf Dingbats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22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1480" y="1250929"/>
            <a:ext cx="864501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99"/>
              </a:buClr>
            </a:pP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Since 1998, a devolved government has sat at Stormont – </a:t>
            </a:r>
            <a:r>
              <a:rPr lang="en-GB" sz="1450" b="1" u="sng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 MLAs sit in the Assembly in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representing 18 constituencies:</a:t>
            </a:r>
          </a:p>
          <a:p>
            <a:pPr>
              <a:buClr>
                <a:srgbClr val="CC0099"/>
              </a:buClr>
            </a:pPr>
            <a:endParaRPr lang="en-GB" sz="14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99"/>
              </a:buClr>
            </a:pP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56 Unionists</a:t>
            </a:r>
          </a:p>
          <a:p>
            <a:pPr>
              <a:buClr>
                <a:srgbClr val="CC0099"/>
              </a:buClr>
            </a:pP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 Nationalists</a:t>
            </a:r>
          </a:p>
          <a:p>
            <a:pPr>
              <a:buClr>
                <a:srgbClr val="CC0099"/>
              </a:buClr>
            </a:pP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Other</a:t>
            </a:r>
          </a:p>
          <a:p>
            <a:pPr>
              <a:buClr>
                <a:srgbClr val="CC0099"/>
              </a:buClr>
            </a:pP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Speaker (SF)</a:t>
            </a:r>
            <a:endParaRPr lang="en-GB" sz="14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99"/>
              </a:buClr>
            </a:pPr>
            <a:endParaRPr lang="en-GB" sz="14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99"/>
              </a:buClr>
            </a:pP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The Northern Ireland Executive is the administrative arm of the NI Assembly.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Executive is a “mandatory coalition”, meaning that ministerial seats are allocated according to electoral strength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 There is no formal opposition party.  At 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present, seats are allocated as follows:</a:t>
            </a:r>
          </a:p>
          <a:p>
            <a:pPr>
              <a:buClr>
                <a:srgbClr val="CC0099"/>
              </a:buClr>
            </a:pPr>
            <a:endParaRPr lang="en-GB" sz="14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99"/>
              </a:buClr>
            </a:pP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DUP 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buClr>
                <a:srgbClr val="CC0099"/>
              </a:buClr>
            </a:pP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Sinn Fein 4</a:t>
            </a:r>
          </a:p>
          <a:p>
            <a:pPr>
              <a:buClr>
                <a:srgbClr val="CC0099"/>
              </a:buClr>
            </a:pP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SDLP 1</a:t>
            </a:r>
          </a:p>
          <a:p>
            <a:pPr>
              <a:buClr>
                <a:srgbClr val="CC0099"/>
              </a:buClr>
            </a:pP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UUP 1</a:t>
            </a:r>
          </a:p>
          <a:p>
            <a:pPr>
              <a:buClr>
                <a:srgbClr val="CC0099"/>
              </a:buClr>
            </a:pP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Alliance: 2</a:t>
            </a:r>
          </a:p>
          <a:p>
            <a:pPr lvl="1">
              <a:buClr>
                <a:srgbClr val="CC0099"/>
              </a:buClr>
            </a:pPr>
            <a:endParaRPr lang="en-GB" sz="14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C0099"/>
              </a:buClr>
            </a:pP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Despite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flaws in the system, the influence of paramilitaries has reduced </a:t>
            </a:r>
            <a:r>
              <a:rPr lang="en-GB" sz="1450" b="1" dirty="0">
                <a:latin typeface="Arial" panose="020B0604020202020204" pitchFamily="34" charset="0"/>
                <a:cs typeface="Arial" panose="020B0604020202020204" pitchFamily="34" charset="0"/>
              </a:rPr>
              <a:t>and politically motivated violence has dropped </a:t>
            </a:r>
            <a:r>
              <a:rPr lang="en-GB" sz="14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significantly. There will be Assembly elections in May 2016.</a:t>
            </a:r>
            <a:endParaRPr lang="en-GB" sz="14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– South - North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1480" y="1250929"/>
            <a:ext cx="86450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all goods purchased in N Ireland, 22% is produced in NI and 78% comes from outside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that 78% approx. 15% comes in from Republic of Ireland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Value of Goods going South – €2 billion (2103)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Value of Goods going North – €1.8 billion (2013)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total RoI exports 13 times as much as NI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5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 to Selling into NI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024" y="166351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Concerns about exchange risk – Euro v Sterling.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Market is perceived by many in ROI as too small – not worth the hassle.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Statutory agencies in RoI don’t view NI as “export”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Historic/cultural/perception reasons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Residual fears about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security/political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instability.</a:t>
            </a:r>
          </a:p>
        </p:txBody>
      </p:sp>
    </p:spTree>
    <p:extLst>
      <p:ext uri="{BB962C8B-B14F-4D97-AF65-F5344CB8AC3E}">
        <p14:creationId xmlns:p14="http://schemas.microsoft.com/office/powerpoint/2010/main" val="41842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The Barriers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024" y="134076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Avoid stereotypes!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Since 1998 NI business/people have become more outward looking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Realisation that the answer to growing of the NI economy is to be found outside 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Northern Ireland buyers – both private and public sector – are increasingly open to working with Southern suppliers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(Dependent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on Value for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Money).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practices in the two jurisdictions broadly the same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do business with people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NI customers are looking at solutions to problems and good feelings at a reasonable price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Breaking Down The Barriers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3129" y="3789040"/>
            <a:ext cx="8225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no single, homogeneous “Northern” type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Successful business people don’t let politics, religion and identity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tand in the way of growing their business.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https://encrypted-tbn3.gstatic.com/images?q=tbn:ANd9GcSXK44sRjpore4bUUMrmJeuo3DN-wxzemaUZlA1pyrqnwhZU5ZD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841" y="1412776"/>
            <a:ext cx="3097112" cy="195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220072" y="1461947"/>
            <a:ext cx="2592288" cy="2053522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917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Taking The First Step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024" y="1340768"/>
            <a:ext cx="87849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NI…??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language/same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culture ...broadly speaking!!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Ideal starter “export” market – allows ROI SMEs to dip their toe in the exporting waters for the 1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time.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Can provide 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stepping stone to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GB market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island/ease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access.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Recovering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economy in NI...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with growing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confidence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a more outward looking population.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 Opportunities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1518718"/>
            <a:ext cx="87849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public sector has traditionally been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hugely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important in NI accounts for 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% of the total workforce .... but was 37% in 1992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20,000 public sector jobs to go over 2015 – 2019.  Target of under 25% by then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Much larger public sector in NI than in rest of UK - 19.5% average across England, Scotland and Wales.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total, the British government subvention totalled £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5,000m/or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20% of Northern Ireland's economic output last year.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Northern Ireland public sector spends an estimated </a:t>
            </a:r>
            <a:r>
              <a:rPr lang="en-GB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£1.6 billion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each year on a wide range of goods services – 2,355 contracts awarded last year.</a:t>
            </a:r>
          </a:p>
          <a:p>
            <a:pPr>
              <a:buClr>
                <a:srgbClr val="CC0099"/>
              </a:buClr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p PP-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116632"/>
            <a:ext cx="462279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E" sz="4800" dirty="0" smtClean="0">
                <a:latin typeface="Arial"/>
                <a:cs typeface="Arial"/>
              </a:rPr>
              <a:t>Energising </a:t>
            </a:r>
          </a:p>
          <a:p>
            <a:r>
              <a:rPr lang="en-IE" sz="4800" dirty="0" smtClean="0">
                <a:latin typeface="Arial"/>
                <a:cs typeface="Arial"/>
              </a:rPr>
              <a:t>Business</a:t>
            </a:r>
            <a:endParaRPr lang="en-IE" sz="4800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492896"/>
            <a:ext cx="5040560" cy="250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brief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introduction to identifying, targeting and exploiting new sales opportunities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N Ireland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 Opportunities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1844824"/>
            <a:ext cx="83134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18,900 tenders received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78% of all contracts were awarded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SMEs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(up to 250 employees) and 19% of all contracts were awarded to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micro businesses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(up to ten employees)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79% of all contracts were awarded to suppliers based in Northern Ireland</a:t>
            </a:r>
          </a:p>
        </p:txBody>
      </p:sp>
    </p:spTree>
    <p:extLst>
      <p:ext uri="{BB962C8B-B14F-4D97-AF65-F5344CB8AC3E}">
        <p14:creationId xmlns:p14="http://schemas.microsoft.com/office/powerpoint/2010/main" val="202632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 Opportunities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184482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</a:p>
          <a:p>
            <a:pPr fontAlgn="t"/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Up to £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5,000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must demonstrate that value for money has been secured...but have discretionary purchasing authority.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5,000 - £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30,000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minimum of two tenders invited by the person authorised to procure for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their organisations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30,000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EU Thresholds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Advertise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eSourcing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(eTendersNI)  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Above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thresholds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Advertise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eSourcing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Nl (eTendersNI)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Official Journal of EU [OJEU]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 Opportunities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898702"/>
              </p:ext>
            </p:extLst>
          </p:nvPr>
        </p:nvGraphicFramePr>
        <p:xfrm>
          <a:off x="468312" y="1243508"/>
          <a:ext cx="8352159" cy="4691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379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Government Reform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412776"/>
            <a:ext cx="640871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3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Sector Links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024" y="1340768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Central Procurement Directorate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http://www.dfpni.gov.uk/index/procurement-2/cpd.htm</a:t>
            </a: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E-Sourcing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b="1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https://e-sourcingni.bravosolution.co.uk/web/login.shtml</a:t>
            </a: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eTendersNI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b="1" u="sng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https://etendersni.gov.uk/epps/home.do</a:t>
            </a: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“Super” Councils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2400" b="1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http://www.nidirect.gov.uk/local-councils-in-northern-ireland</a:t>
            </a:r>
            <a:r>
              <a:rPr lang="en-IE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3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Sector Opportunities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024" y="1340768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IE" sz="2400" b="1" dirty="0" smtClean="0">
                <a:latin typeface="Arial"/>
                <a:cs typeface="Arial"/>
              </a:rPr>
              <a:t>Elevate</a:t>
            </a:r>
            <a:r>
              <a:rPr lang="en-IE" sz="1600" dirty="0" smtClean="0">
                <a:latin typeface="Arial"/>
                <a:cs typeface="Arial"/>
              </a:rPr>
              <a:t> </a:t>
            </a:r>
            <a:r>
              <a:rPr lang="en-IE" sz="1600" dirty="0">
                <a:latin typeface="Arial"/>
                <a:cs typeface="Arial"/>
              </a:rPr>
              <a:t/>
            </a:r>
            <a:br>
              <a:rPr lang="en-IE" sz="1600" dirty="0">
                <a:latin typeface="Arial"/>
                <a:cs typeface="Arial"/>
              </a:rPr>
            </a:br>
            <a:r>
              <a:rPr lang="en-GB" sz="1600" dirty="0" smtClean="0">
                <a:latin typeface="Arial"/>
                <a:cs typeface="Arial"/>
              </a:rPr>
              <a:t>Bespoke consultancy for your business to help you develop a winning sales plan</a:t>
            </a:r>
            <a:r>
              <a:rPr lang="en-IE" sz="1600" dirty="0" smtClean="0">
                <a:latin typeface="Arial"/>
                <a:cs typeface="Arial"/>
              </a:rPr>
              <a:t>. Designed especially for micro businesses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take part in the Elevate programme - companies must: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small company with less than 10 employees;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manufacturing or tradeable service company with an annual turnover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below €1.2m;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satisfactory track record and a trading history in their home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(minimum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of 18 mths);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focused on winning new cross-border sales;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not generated more than 30% of their total turnover in the target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cross-border market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the capacity (human, financial and production) to deliver the project;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 sufficiently unique product that does not displace existing products in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market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place.</a:t>
            </a:r>
          </a:p>
          <a:p>
            <a:pPr marL="171450" indent="-1714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not previously participated on InterTradeIreland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Acumen programme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8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Sector Opportunities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024" y="1340768"/>
            <a:ext cx="87849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IE" sz="2400" b="1" dirty="0">
                <a:latin typeface="Arial"/>
                <a:cs typeface="Arial"/>
              </a:rPr>
              <a:t>Acumen</a:t>
            </a:r>
            <a:r>
              <a:rPr lang="en-IE" sz="1600" dirty="0">
                <a:latin typeface="Arial"/>
                <a:cs typeface="Arial"/>
              </a:rPr>
              <a:t> </a:t>
            </a:r>
            <a:br>
              <a:rPr lang="en-IE" sz="1600" dirty="0">
                <a:latin typeface="Arial"/>
                <a:cs typeface="Arial"/>
              </a:rPr>
            </a:b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Acumen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offers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business support options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1200"/>
              </a:spcBef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Full Time Sales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Part Time Sales Person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  <a:p>
            <a:endParaRPr lang="en-I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to new markets and increased sales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Better knowledge of the cross-border market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New business opportunities identified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Improvements to your sales and marketing strategy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Increased business contacts and prospects across 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N Ireland</a:t>
            </a:r>
            <a:endParaRPr lang="en-I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Sector Opportunities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024" y="1340768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>
                <a:latin typeface="Arial"/>
                <a:cs typeface="Arial"/>
              </a:rPr>
              <a:t>Acumen</a:t>
            </a:r>
            <a:r>
              <a:rPr lang="en-IE" sz="1600" dirty="0">
                <a:latin typeface="Arial"/>
                <a:cs typeface="Arial"/>
              </a:rPr>
              <a:t> </a:t>
            </a:r>
            <a:br>
              <a:rPr lang="en-IE" sz="1600" dirty="0">
                <a:latin typeface="Arial"/>
                <a:cs typeface="Arial"/>
              </a:rPr>
            </a:b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Am I eligible</a:t>
            </a:r>
            <a:r>
              <a:rPr lang="en-I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To qualify for financial support through our Acumen programme ideally your business should be: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A manufacturing or a tradable service company with an annual turnover below €50 million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A company that employs less than 250 people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An indigenous company (not multinational or foreign owned)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Committed to the development of new product markets with the potential of job creation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A company with an established relationship with a mainstream development agency (e.g. Enterprise Ireland, Údarás na Gaeltachta, a Local Enterprise Office)</a:t>
            </a:r>
          </a:p>
          <a:p>
            <a:pPr lvl="0"/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In addition, you should also have: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A satisfactory track record in your home market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Less than 30% of total business in the target cross-border market already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A sufficiently unique product that does not displace existing products in the marketplace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A project that can demonstrate that it may not happen without support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IE" sz="1600" dirty="0">
                <a:latin typeface="Arial" panose="020B0604020202020204" pitchFamily="34" charset="0"/>
                <a:cs typeface="Arial" panose="020B0604020202020204" pitchFamily="34" charset="0"/>
              </a:rPr>
              <a:t>The capacity (human, financial &amp; production) to deliver the project</a:t>
            </a:r>
          </a:p>
        </p:txBody>
      </p:sp>
    </p:spTree>
    <p:extLst>
      <p:ext uri="{BB962C8B-B14F-4D97-AF65-F5344CB8AC3E}">
        <p14:creationId xmlns:p14="http://schemas.microsoft.com/office/powerpoint/2010/main" val="218310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Sum Up…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024" y="1340768"/>
            <a:ext cx="878497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400" b="1" dirty="0" smtClean="0">
                <a:latin typeface="Arial"/>
                <a:cs typeface="Arial"/>
              </a:rPr>
              <a:t>N Ireland provides an opportunity because:</a:t>
            </a:r>
          </a:p>
          <a:p>
            <a:endParaRPr lang="en-IE" sz="2400" b="1" dirty="0" smtClean="0"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It’s a market that is on your doorstep.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be there in less than 2 hours.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Smaller than Connacht but 3 times the population.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speak the same language ...more or less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culture very similar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Opportunity for less experienced “exporters”.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Gateway to a market of 60 million people in GB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IE" sz="1600" dirty="0" smtClean="0">
                <a:latin typeface="Arial"/>
                <a:cs typeface="Arial"/>
              </a:rPr>
              <a:t/>
            </a:r>
            <a:br>
              <a:rPr lang="en-IE" sz="1600" dirty="0" smtClean="0">
                <a:latin typeface="Arial"/>
                <a:cs typeface="Arial"/>
              </a:rPr>
            </a:b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Sector Opportunities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9024" y="1340768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 smtClean="0">
                <a:latin typeface="Arial"/>
                <a:cs typeface="Arial"/>
              </a:rPr>
              <a:t>For further details:</a:t>
            </a:r>
          </a:p>
          <a:p>
            <a:pPr algn="ctr"/>
            <a:endParaRPr lang="en-IE" sz="2400" b="1" dirty="0">
              <a:latin typeface="Arial"/>
              <a:cs typeface="Arial"/>
            </a:endParaRPr>
          </a:p>
          <a:p>
            <a:pPr algn="ctr"/>
            <a:endParaRPr lang="en-IE" sz="2400" b="1" dirty="0" smtClean="0">
              <a:latin typeface="Arial"/>
              <a:cs typeface="Arial"/>
            </a:endParaRPr>
          </a:p>
          <a:p>
            <a:pPr algn="ctr"/>
            <a:r>
              <a:rPr lang="en-IE" sz="2400" b="1" dirty="0" smtClean="0">
                <a:latin typeface="Arial"/>
                <a:cs typeface="Arial"/>
              </a:rPr>
              <a:t>Seamus McCann</a:t>
            </a:r>
          </a:p>
          <a:p>
            <a:pPr algn="ctr"/>
            <a:endParaRPr lang="en-IE" sz="2400" b="1" dirty="0">
              <a:latin typeface="Arial"/>
              <a:cs typeface="Arial"/>
            </a:endParaRPr>
          </a:p>
          <a:p>
            <a:pPr algn="ctr"/>
            <a:r>
              <a:rPr lang="en-IE" sz="2400" b="1" dirty="0" smtClean="0">
                <a:latin typeface="Arial"/>
                <a:cs typeface="Arial"/>
              </a:rPr>
              <a:t>048 6632 0443</a:t>
            </a:r>
          </a:p>
          <a:p>
            <a:pPr algn="ctr"/>
            <a:endParaRPr lang="en-IE" sz="2400" b="1" dirty="0">
              <a:latin typeface="Arial"/>
              <a:cs typeface="Arial"/>
            </a:endParaRPr>
          </a:p>
          <a:p>
            <a:pPr algn="ctr"/>
            <a:r>
              <a:rPr lang="en-IE" sz="2400" b="1" dirty="0" smtClean="0">
                <a:latin typeface="Arial"/>
                <a:cs typeface="Arial"/>
              </a:rPr>
              <a:t>+44 777 606 5004</a:t>
            </a:r>
          </a:p>
          <a:p>
            <a:pPr algn="ctr"/>
            <a:endParaRPr lang="en-IE" sz="2400" b="1" dirty="0">
              <a:latin typeface="Arial"/>
              <a:cs typeface="Arial"/>
            </a:endParaRPr>
          </a:p>
          <a:p>
            <a:pPr algn="ctr"/>
            <a:r>
              <a:rPr lang="en-IE" sz="2400" b="1" dirty="0" smtClean="0">
                <a:latin typeface="Arial"/>
                <a:cs typeface="Arial"/>
              </a:rPr>
              <a:t>Seamus.McCann@itiacumen.com</a:t>
            </a:r>
            <a:endParaRPr lang="en-I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519981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E" sz="3600" dirty="0" smtClean="0">
                <a:solidFill>
                  <a:srgbClr val="FFFFFF"/>
                </a:solidFill>
                <a:latin typeface="Arial"/>
                <a:cs typeface="Arial"/>
              </a:rPr>
              <a:t>Discover What’s Possible</a:t>
            </a:r>
            <a:endParaRPr lang="en-IE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607407"/>
              </p:ext>
            </p:extLst>
          </p:nvPr>
        </p:nvGraphicFramePr>
        <p:xfrm>
          <a:off x="528072" y="2132856"/>
          <a:ext cx="80010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ctangle 1"/>
          <p:cNvSpPr/>
          <p:nvPr/>
        </p:nvSpPr>
        <p:spPr>
          <a:xfrm>
            <a:off x="683568" y="1490890"/>
            <a:ext cx="5019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Broad themes for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this morning....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8549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0EF215C-0A04-4E4D-A073-55C3DD2F7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10EF215C-0A04-4E4D-A073-55C3DD2F7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A9B669E-2DFF-4C28-9C67-F26C4E757B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graphicEl>
                                              <a:dgm id="{FA9B669E-2DFF-4C28-9C67-F26C4E757B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724276-CBA4-4271-A200-408C8657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30724276-CBA4-4271-A200-408C8657B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2360017-9CF5-4D45-B89F-AFD4BFB18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92360017-9CF5-4D45-B89F-AFD4BFB18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2E5803A-2208-463C-B91F-3670035AC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E2E5803A-2208-463C-B91F-3670035AC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BF38FA4-F3D0-4070-8E44-4732E16C6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0BF38FA4-F3D0-4070-8E44-4732E16C6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F7D36C-A29D-4D8F-9854-43BE6CFE8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83F7D36C-A29D-4D8F-9854-43BE6CFE8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F86C740-627E-4443-85A6-B2BD500D77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1F86C740-627E-4443-85A6-B2BD500D77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C13B855-974D-44E6-B328-78C4C3FF4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5C13B855-974D-44E6-B328-78C4C3FF4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4ACE1BA-9BA7-4DEA-AA0D-E01EF5629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34ACE1BA-9BA7-4DEA-AA0D-E01EF5629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p Last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2520" cy="689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1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9361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6946"/>
            <a:ext cx="820891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People, places, things....</a:t>
            </a:r>
            <a:b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</a:t>
            </a:r>
            <a:r>
              <a:rPr lang="en-GB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perceptions of </a:t>
            </a:r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Ireland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6076562"/>
            <a:ext cx="9144000" cy="7814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1243508"/>
            <a:ext cx="61206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“The Troubles”</a:t>
            </a:r>
          </a:p>
          <a:p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Titanic</a:t>
            </a:r>
          </a:p>
          <a:p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Giant’s Causeway</a:t>
            </a:r>
          </a:p>
          <a:p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Rory McIlroy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Shopping Trips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“Puke Football”</a:t>
            </a:r>
            <a:r>
              <a:rPr lang="en-IE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© M Harte &amp; P. Spillane 2003</a:t>
            </a:r>
            <a:endParaRPr lang="en-I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9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24563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3528" y="1343261"/>
            <a:ext cx="8496944" cy="4444342"/>
          </a:xfrm>
        </p:spPr>
        <p:txBody>
          <a:bodyPr>
            <a:normAutofit fontScale="85000" lnSpcReduction="20000"/>
          </a:bodyPr>
          <a:lstStyle/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cs typeface="Zapf Dingbats" charset="2"/>
              </a:rPr>
              <a:t>Population of </a:t>
            </a:r>
            <a:r>
              <a:rPr lang="en-GB" sz="1800" b="1" dirty="0" smtClean="0">
                <a:cs typeface="Zapf Dingbats" charset="2"/>
              </a:rPr>
              <a:t>1.8 million people </a:t>
            </a:r>
            <a:r>
              <a:rPr lang="en-GB" sz="1800" dirty="0" smtClean="0">
                <a:cs typeface="Zapf Dingbats" charset="2"/>
              </a:rPr>
              <a:t>in NI – compared to 4.58 million in Republic of Ireland / 60 million in UK: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cs typeface="Zapf Dingbats" charset="2"/>
              </a:rPr>
              <a:t>Population of Munster: 1.25 million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cs typeface="Zapf Dingbats" charset="2"/>
              </a:rPr>
              <a:t>Population of Leinster: 2.5 million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cs typeface="Zapf Dingbats" charset="2"/>
              </a:rPr>
              <a:t>Population of Connacht: 550,000 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cs typeface="Zapf Dingbats" charset="2"/>
              </a:rPr>
              <a:t>Population of Co Sligo: 67,000</a:t>
            </a:r>
          </a:p>
          <a:p>
            <a:pPr marL="252095" marR="6350" indent="-240029" algn="just">
              <a:lnSpc>
                <a:spcPct val="111100"/>
              </a:lnSpc>
              <a:buClr>
                <a:srgbClr val="CC0099"/>
              </a:buClr>
              <a:buFont typeface="Wingdings" pitchFamily="2" charset="2"/>
              <a:buChar char="§"/>
            </a:pPr>
            <a:endParaRPr lang="en-GB" sz="1800" dirty="0" smtClean="0">
              <a:cs typeface="Zapf Dingbats" charset="2"/>
            </a:endParaRPr>
          </a:p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cs typeface="Zapf Dingbats" charset="2"/>
              </a:rPr>
              <a:t>Population sizes - cities: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cs typeface="Zapf Dingbats" charset="2"/>
              </a:rPr>
              <a:t>“Dublin City”: 530,000 (Greater Dublin 1.8 million).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 smtClean="0">
                <a:cs typeface="Zapf Dingbats" charset="2"/>
              </a:rPr>
              <a:t>Belfast: 285,000.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cs typeface="Zapf Dingbats" charset="2"/>
              </a:rPr>
              <a:t>Cork: 120,000.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 smtClean="0">
                <a:cs typeface="Zapf Dingbats" charset="2"/>
              </a:rPr>
              <a:t>Derry: 85,000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cs typeface="Zapf Dingbats" charset="2"/>
              </a:rPr>
              <a:t>Galway: 75,000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cs typeface="Zapf Dingbats" charset="2"/>
              </a:rPr>
              <a:t>Sligo: 20,000</a:t>
            </a:r>
          </a:p>
          <a:p>
            <a:pPr marL="652145" marR="6350" lvl="1" indent="-240029" algn="just">
              <a:lnSpc>
                <a:spcPct val="111100"/>
              </a:lnSpc>
              <a:buClr>
                <a:srgbClr val="CC0099"/>
              </a:buClr>
              <a:buFont typeface="Wingdings" pitchFamily="2" charset="2"/>
              <a:buChar char="§"/>
            </a:pPr>
            <a:endParaRPr lang="en-GB" sz="1800" dirty="0" smtClean="0">
              <a:cs typeface="Zapf Dingbats" charset="2"/>
            </a:endParaRPr>
          </a:p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cs typeface="Zapf Dingbats" charset="2"/>
              </a:rPr>
              <a:t>BUT population of the Belfast Metropolitan Area – is 580,000 - </a:t>
            </a:r>
            <a:r>
              <a:rPr lang="en-GB" sz="1800" b="1" dirty="0" smtClean="0">
                <a:cs typeface="Zapf Dingbats" charset="2"/>
              </a:rPr>
              <a:t>33%</a:t>
            </a:r>
            <a:r>
              <a:rPr lang="en-GB" sz="1800" dirty="0" smtClean="0">
                <a:cs typeface="Zapf Dingbats" charset="2"/>
              </a:rPr>
              <a:t> of the total NI population lives within </a:t>
            </a:r>
            <a:r>
              <a:rPr lang="en-GB" sz="1800" b="1" u="sng" dirty="0" smtClean="0">
                <a:cs typeface="Zapf Dingbats" charset="2"/>
              </a:rPr>
              <a:t>10 miles </a:t>
            </a:r>
            <a:r>
              <a:rPr lang="en-GB" sz="1800" dirty="0" smtClean="0">
                <a:cs typeface="Zapf Dingbats" charset="2"/>
              </a:rPr>
              <a:t>of Belfast City Centre.</a:t>
            </a:r>
          </a:p>
          <a:p>
            <a:pPr marL="252095" marR="6350" indent="-240029" algn="just">
              <a:lnSpc>
                <a:spcPct val="111100"/>
              </a:lnSpc>
              <a:buClr>
                <a:srgbClr val="CC0099"/>
              </a:buClr>
              <a:buFont typeface="Wingdings" pitchFamily="2" charset="2"/>
              <a:buChar char="§"/>
            </a:pPr>
            <a:endParaRPr lang="en-GB" dirty="0" smtClean="0">
              <a:solidFill>
                <a:srgbClr val="002060"/>
              </a:solidFill>
              <a:cs typeface="Zapf Dingba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686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1440" y="1343260"/>
            <a:ext cx="8001000" cy="4544095"/>
          </a:xfrm>
        </p:spPr>
        <p:txBody>
          <a:bodyPr>
            <a:normAutofit fontScale="70000" lnSpcReduction="20000"/>
          </a:bodyPr>
          <a:lstStyle/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>
                <a:cs typeface="Zapf Dingbats" charset="2"/>
              </a:rPr>
              <a:t>Driving </a:t>
            </a:r>
            <a:r>
              <a:rPr lang="en-GB" sz="1800" b="1" dirty="0" smtClean="0">
                <a:cs typeface="Zapf Dingbats" charset="2"/>
              </a:rPr>
              <a:t>distances:</a:t>
            </a:r>
            <a:endParaRPr lang="en-GB" sz="1800" b="1" u="sng" dirty="0">
              <a:cs typeface="Zapf Dingbats" charset="2"/>
            </a:endParaRP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 smtClean="0">
                <a:cs typeface="Zapf Dingbats" charset="2"/>
              </a:rPr>
              <a:t>Belfast – Dublin 1 hr 45 mins</a:t>
            </a:r>
            <a:endParaRPr lang="en-GB" sz="1800" b="1" dirty="0">
              <a:cs typeface="Zapf Dingbats" charset="2"/>
            </a:endParaRP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 smtClean="0">
                <a:cs typeface="Zapf Dingbats" charset="2"/>
              </a:rPr>
              <a:t>Sligo – Belfast 2 hrs </a:t>
            </a:r>
            <a:r>
              <a:rPr lang="en-GB" sz="1800" b="1" dirty="0">
                <a:cs typeface="Zapf Dingbats" charset="2"/>
              </a:rPr>
              <a:t>4</a:t>
            </a:r>
            <a:r>
              <a:rPr lang="en-GB" sz="1800" b="1" dirty="0" smtClean="0">
                <a:cs typeface="Zapf Dingbats" charset="2"/>
              </a:rPr>
              <a:t>0 mins</a:t>
            </a:r>
            <a:endParaRPr lang="en-GB" sz="1800" b="1" dirty="0">
              <a:cs typeface="Zapf Dingbats" charset="2"/>
            </a:endParaRP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>
                <a:cs typeface="Zapf Dingbats" charset="2"/>
              </a:rPr>
              <a:t>S</a:t>
            </a:r>
            <a:r>
              <a:rPr lang="en-GB" sz="1800" b="1" dirty="0" smtClean="0">
                <a:cs typeface="Zapf Dingbats" charset="2"/>
              </a:rPr>
              <a:t>ligo – Derry 2 hrs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 smtClean="0">
                <a:cs typeface="Zapf Dingbats" charset="2"/>
              </a:rPr>
              <a:t>Sligo – Omagh 1 hr 45 mins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 smtClean="0">
                <a:cs typeface="Zapf Dingbats" charset="2"/>
              </a:rPr>
              <a:t>Sligo – Waterford 4 hrs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 smtClean="0">
                <a:cs typeface="Zapf Dingbats" charset="2"/>
              </a:rPr>
              <a:t>Sligo – Killarney </a:t>
            </a:r>
            <a:r>
              <a:rPr lang="en-GB" sz="1800" b="1" dirty="0" err="1" smtClean="0">
                <a:cs typeface="Zapf Dingbats" charset="2"/>
              </a:rPr>
              <a:t>4hrs</a:t>
            </a:r>
            <a:r>
              <a:rPr lang="en-GB" sz="1800" b="1" dirty="0" smtClean="0">
                <a:cs typeface="Zapf Dingbats" charset="2"/>
              </a:rPr>
              <a:t> 25 </a:t>
            </a:r>
            <a:r>
              <a:rPr lang="en-GB" sz="1800" b="1" dirty="0" err="1" smtClean="0">
                <a:cs typeface="Zapf Dingbats" charset="2"/>
              </a:rPr>
              <a:t>mins</a:t>
            </a:r>
            <a:endParaRPr lang="en-GB" sz="1800" b="1" dirty="0">
              <a:cs typeface="Zapf Dingbats" charset="2"/>
            </a:endParaRPr>
          </a:p>
          <a:p>
            <a:pPr marL="697866" marR="6350" lvl="1" algn="just">
              <a:lnSpc>
                <a:spcPct val="111100"/>
              </a:lnSpc>
              <a:buClr>
                <a:srgbClr val="CC0099"/>
              </a:buClr>
              <a:buFont typeface="Wingdings" panose="05000000000000000000" pitchFamily="2" charset="2"/>
              <a:buChar char="Ø"/>
            </a:pPr>
            <a:endParaRPr lang="en-GB" sz="1800" b="1" dirty="0">
              <a:cs typeface="Zapf Dingbats" charset="2"/>
            </a:endParaRPr>
          </a:p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>
                <a:cs typeface="Zapf Dingbats" charset="2"/>
              </a:rPr>
              <a:t>Driving distances within NI: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>
                <a:cs typeface="Zapf Dingbats" charset="2"/>
              </a:rPr>
              <a:t>2 hours from Belfast to Derry.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>
                <a:cs typeface="Zapf Dingbats" charset="2"/>
              </a:rPr>
              <a:t>45 minutes from Newry to Belfast.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 smtClean="0">
                <a:cs typeface="Zapf Dingbats" charset="2"/>
              </a:rPr>
              <a:t>1 hr 45 mins </a:t>
            </a:r>
            <a:r>
              <a:rPr lang="en-GB" sz="1800" b="1" dirty="0">
                <a:cs typeface="Zapf Dingbats" charset="2"/>
              </a:rPr>
              <a:t>hours from Belfast to Enniskillen </a:t>
            </a:r>
          </a:p>
          <a:p>
            <a:pPr marL="697866" marR="6350" lvl="1" algn="just">
              <a:lnSpc>
                <a:spcPct val="111100"/>
              </a:lnSpc>
              <a:buClr>
                <a:srgbClr val="CC0099"/>
              </a:buClr>
              <a:buFont typeface="Wingdings" panose="05000000000000000000" pitchFamily="2" charset="2"/>
              <a:buChar char="Ø"/>
            </a:pPr>
            <a:endParaRPr lang="en-GB" sz="1800" b="1" dirty="0">
              <a:cs typeface="Zapf Dingbats" charset="2"/>
            </a:endParaRPr>
          </a:p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>
                <a:cs typeface="Zapf Dingbats" charset="2"/>
              </a:rPr>
              <a:t>Road network good – NI dissected by:</a:t>
            </a: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 err="1">
                <a:cs typeface="Zapf Dingbats" charset="2"/>
              </a:rPr>
              <a:t>M1</a:t>
            </a:r>
            <a:r>
              <a:rPr lang="en-GB" sz="1800" b="1" dirty="0">
                <a:cs typeface="Zapf Dingbats" charset="2"/>
              </a:rPr>
              <a:t>  </a:t>
            </a:r>
            <a:r>
              <a:rPr lang="en-GB" sz="1800" b="1" dirty="0" smtClean="0">
                <a:cs typeface="Zapf Dingbats" charset="2"/>
              </a:rPr>
              <a:t>East - West</a:t>
            </a:r>
            <a:endParaRPr lang="en-GB" sz="1800" b="1" dirty="0">
              <a:cs typeface="Zapf Dingbats" charset="2"/>
            </a:endParaRP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 err="1">
                <a:cs typeface="Zapf Dingbats" charset="2"/>
              </a:rPr>
              <a:t>M2</a:t>
            </a:r>
            <a:r>
              <a:rPr lang="en-GB" sz="1800" b="1" dirty="0">
                <a:cs typeface="Zapf Dingbats" charset="2"/>
              </a:rPr>
              <a:t>  </a:t>
            </a:r>
            <a:r>
              <a:rPr lang="en-GB" sz="1800" b="1" dirty="0" smtClean="0">
                <a:cs typeface="Zapf Dingbats" charset="2"/>
              </a:rPr>
              <a:t>North</a:t>
            </a:r>
            <a:r>
              <a:rPr lang="en-GB" sz="1800" b="1" dirty="0">
                <a:cs typeface="Zapf Dingbats" charset="2"/>
              </a:rPr>
              <a:t> </a:t>
            </a:r>
            <a:r>
              <a:rPr lang="en-GB" sz="1800" b="1" dirty="0" smtClean="0">
                <a:cs typeface="Zapf Dingbats" charset="2"/>
              </a:rPr>
              <a:t>- South</a:t>
            </a:r>
            <a:endParaRPr lang="en-GB" sz="1800" b="1" dirty="0">
              <a:cs typeface="Zapf Dingbats" charset="2"/>
            </a:endParaRPr>
          </a:p>
          <a:p>
            <a:pPr marL="697866" marR="6350" lvl="1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>
                <a:cs typeface="Zapf Dingbats" charset="2"/>
              </a:rPr>
              <a:t>Dual carriageway between Newry and Belfast. </a:t>
            </a:r>
          </a:p>
          <a:p>
            <a:pPr marL="697866" marR="6350" lvl="1" algn="just">
              <a:lnSpc>
                <a:spcPct val="111100"/>
              </a:lnSpc>
              <a:buClr>
                <a:srgbClr val="CC0099"/>
              </a:buClr>
              <a:buFont typeface="Wingdings" panose="05000000000000000000" pitchFamily="2" charset="2"/>
              <a:buChar char="Ø"/>
            </a:pPr>
            <a:endParaRPr lang="en-GB" sz="1800" b="1" dirty="0">
              <a:cs typeface="Zapf Dingbats" charset="2"/>
            </a:endParaRPr>
          </a:p>
          <a:p>
            <a:pPr marL="297816" marR="6350" indent="-285750" algn="just">
              <a:lnSpc>
                <a:spcPct val="111100"/>
              </a:lnSpc>
              <a:buFont typeface="Wingdings" panose="05000000000000000000" pitchFamily="2" charset="2"/>
              <a:buChar char="Ø"/>
            </a:pPr>
            <a:r>
              <a:rPr lang="en-GB" sz="1800" b="1" dirty="0">
                <a:cs typeface="Zapf Dingbats" charset="2"/>
              </a:rPr>
              <a:t>No toll roads in Northern Ireland…yet!!</a:t>
            </a:r>
          </a:p>
          <a:p>
            <a:pPr marL="252095" marR="6350" indent="-240029" algn="just">
              <a:lnSpc>
                <a:spcPct val="111100"/>
              </a:lnSpc>
              <a:buClr>
                <a:srgbClr val="CC0099"/>
              </a:buClr>
              <a:buFont typeface="Wingdings" pitchFamily="2" charset="2"/>
              <a:buChar char="§"/>
            </a:pPr>
            <a:endParaRPr lang="en-GB" dirty="0" smtClean="0">
              <a:solidFill>
                <a:srgbClr val="002060"/>
              </a:solidFill>
              <a:cs typeface="Zapf Dingba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38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Issues – The Positives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1440" y="1343261"/>
            <a:ext cx="8001000" cy="444434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1600" b="1" dirty="0"/>
              <a:t>Free health service.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16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600" b="1" dirty="0" smtClean="0"/>
              <a:t>Good standard of education.</a:t>
            </a:r>
            <a:endParaRPr lang="en-GB" sz="1600" b="1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sz="16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600" b="1" dirty="0"/>
              <a:t>Significant growth in immigrant population in NI over the last 10 years.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16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600" b="1" dirty="0"/>
              <a:t>N</a:t>
            </a:r>
            <a:r>
              <a:rPr lang="en-GB" sz="1600" b="1" dirty="0" smtClean="0"/>
              <a:t>ational </a:t>
            </a:r>
            <a:r>
              <a:rPr lang="en-GB" sz="1600" b="1" dirty="0"/>
              <a:t>identity </a:t>
            </a:r>
            <a:r>
              <a:rPr lang="en-GB" sz="1600" b="1" dirty="0" smtClean="0"/>
              <a:t>tends not to be a big issue in business. </a:t>
            </a:r>
            <a:endParaRPr lang="en-GB" sz="1600" b="1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sz="16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600" b="1" dirty="0"/>
              <a:t>NI much more cosmopolitan than 20 years ago</a:t>
            </a:r>
            <a:r>
              <a:rPr lang="en-GB" sz="1600" b="1" dirty="0" smtClean="0"/>
              <a:t>.</a:t>
            </a:r>
            <a:endParaRPr lang="en-GB" sz="1600" b="1" dirty="0"/>
          </a:p>
          <a:p>
            <a:pPr algn="just">
              <a:buFont typeface="Wingdings" panose="05000000000000000000" pitchFamily="2" charset="2"/>
              <a:buChar char="Ø"/>
            </a:pPr>
            <a:endParaRPr lang="en-GB" sz="1600" b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600" b="1" dirty="0"/>
              <a:t>Brain drain much less acute now due to: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600" b="1" dirty="0"/>
              <a:t>Recovering economic conditions.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600" b="1" dirty="0"/>
              <a:t>More peaceful environment.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GB" sz="1600" b="1" dirty="0"/>
              <a:t>University </a:t>
            </a:r>
            <a:r>
              <a:rPr lang="en-GB" sz="1600" b="1" dirty="0" smtClean="0"/>
              <a:t>Fees </a:t>
            </a:r>
            <a:r>
              <a:rPr lang="en-GB" sz="1600" b="1" dirty="0"/>
              <a:t>in </a:t>
            </a:r>
            <a:r>
              <a:rPr lang="en-GB" sz="1600" b="1" dirty="0" smtClean="0"/>
              <a:t>England/Scotland – QUB €5,000 per year</a:t>
            </a:r>
            <a:endParaRPr lang="en-GB" sz="1600" b="1" dirty="0"/>
          </a:p>
          <a:p>
            <a:pPr marL="252095" marR="6350" indent="-240029" algn="just">
              <a:lnSpc>
                <a:spcPct val="111100"/>
              </a:lnSpc>
              <a:buClr>
                <a:srgbClr val="CC0099"/>
              </a:buClr>
              <a:buFont typeface="Wingdings" pitchFamily="2" charset="2"/>
              <a:buChar char="§"/>
            </a:pPr>
            <a:endParaRPr lang="en-GB" dirty="0" smtClean="0">
              <a:solidFill>
                <a:srgbClr val="002060"/>
              </a:solidFill>
              <a:cs typeface="Zapf Dingba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5251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Issues – The Negatives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1440" y="1343260"/>
            <a:ext cx="8001000" cy="4389995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sz="2000" dirty="0"/>
              <a:t>Significant cutbacks across the public sector ongoing – health / social services etc.  </a:t>
            </a:r>
          </a:p>
          <a:p>
            <a:pPr marL="457200" lvl="1" indent="0">
              <a:buNone/>
            </a:pPr>
            <a:endParaRPr lang="en-GB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/>
              <a:t>Health service </a:t>
            </a:r>
            <a:r>
              <a:rPr lang="en-GB" sz="2000" dirty="0" smtClean="0"/>
              <a:t>under severe pressure.</a:t>
            </a:r>
            <a:endParaRPr lang="en-GB" sz="2000" dirty="0"/>
          </a:p>
          <a:p>
            <a:pPr marL="0" indent="0" algn="just">
              <a:buNone/>
            </a:pPr>
            <a:endParaRPr lang="en-GB" sz="20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Communities still divided in certain areas esp. urban working class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GB" sz="20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000" dirty="0" smtClean="0"/>
              <a:t>New “minorities”</a:t>
            </a:r>
            <a:endParaRPr lang="en-GB" sz="2000" dirty="0"/>
          </a:p>
          <a:p>
            <a:pPr marL="252095" marR="6350" indent="-240029" algn="just">
              <a:lnSpc>
                <a:spcPct val="111100"/>
              </a:lnSpc>
              <a:buClr>
                <a:srgbClr val="CC0099"/>
              </a:buClr>
              <a:buFont typeface="Wingdings" pitchFamily="2" charset="2"/>
              <a:buChar char="§"/>
            </a:pPr>
            <a:endParaRPr lang="en-GB" dirty="0" smtClean="0">
              <a:solidFill>
                <a:srgbClr val="002060"/>
              </a:solidFill>
              <a:cs typeface="Zapf Dingba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97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rp PP Banner-T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2708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1440" y="392618"/>
            <a:ext cx="796151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Economy</a:t>
            </a:r>
            <a:endParaRPr lang="en-I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8" name="Picture 7" descr="DWP Corp PP P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47"/>
          <a:stretch/>
        </p:blipFill>
        <p:spPr>
          <a:xfrm>
            <a:off x="0" y="5887356"/>
            <a:ext cx="9144000" cy="97064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88611" y="1340768"/>
            <a:ext cx="8001000" cy="4546588"/>
          </a:xfrm>
        </p:spPr>
        <p:txBody>
          <a:bodyPr>
            <a:normAutofit lnSpcReduction="10000"/>
          </a:bodyPr>
          <a:lstStyle/>
          <a:p>
            <a:pPr marL="297816" marR="6350" indent="-285750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750" dirty="0">
                <a:cs typeface="Zapf Dingbats" charset="2"/>
              </a:rPr>
              <a:t>NI economy emerged from recession in June 2013 ...steady growth since then: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750" dirty="0"/>
              <a:t>Unemployment falling – now 6</a:t>
            </a:r>
            <a:r>
              <a:rPr lang="en-GB" sz="1750" dirty="0" smtClean="0"/>
              <a:t>% (</a:t>
            </a:r>
            <a:r>
              <a:rPr lang="en-GB" sz="1750" dirty="0"/>
              <a:t>D</a:t>
            </a:r>
            <a:r>
              <a:rPr lang="en-GB" sz="1750" dirty="0" smtClean="0"/>
              <a:t>ec 15 – Feb 15)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750" dirty="0" smtClean="0"/>
              <a:t>Claimant Count 42,500 – has fallen for 27 months in a row.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750" dirty="0" smtClean="0"/>
              <a:t>But </a:t>
            </a:r>
            <a:r>
              <a:rPr lang="en-GB" sz="1750" dirty="0"/>
              <a:t>immigration levels have </a:t>
            </a:r>
            <a:r>
              <a:rPr lang="en-GB" sz="1750" dirty="0" smtClean="0"/>
              <a:t>risen </a:t>
            </a:r>
            <a:r>
              <a:rPr lang="en-GB" sz="1750" dirty="0"/>
              <a:t>over the last 10 years and this is creating tensions over “our jobs</a:t>
            </a:r>
            <a:r>
              <a:rPr lang="en-GB" sz="1750" dirty="0" smtClean="0"/>
              <a:t>”.</a:t>
            </a:r>
            <a:endParaRPr lang="en-GB" sz="1750" dirty="0"/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750" dirty="0"/>
              <a:t>Consumer confidence rising – house prices at their highest levels since 2007 – Average house price in NI is </a:t>
            </a:r>
            <a:r>
              <a:rPr lang="en-GB" sz="1750" dirty="0" smtClean="0"/>
              <a:t>€170,000, </a:t>
            </a:r>
            <a:r>
              <a:rPr lang="en-GB" sz="1750" dirty="0"/>
              <a:t>up 6.9% on the same period last year 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750" dirty="0"/>
              <a:t>Significant FDI successes recently – NI has out-performed all other UK regions in this regard ...but corporation tax levels between NI and ROI a major bone of contention. </a:t>
            </a:r>
          </a:p>
          <a:p>
            <a:pPr marL="755016" marR="6350" lvl="1">
              <a:lnSpc>
                <a:spcPct val="111100"/>
              </a:lnSpc>
              <a:buFont typeface="Wingdings" panose="05000000000000000000" pitchFamily="2" charset="2"/>
              <a:buChar char="Ø"/>
              <a:tabLst>
                <a:tab pos="1519238" algn="l"/>
              </a:tabLst>
            </a:pPr>
            <a:endParaRPr lang="en-GB" sz="1750" dirty="0"/>
          </a:p>
          <a:p>
            <a:pPr>
              <a:buFont typeface="Wingdings" panose="05000000000000000000" pitchFamily="2" charset="2"/>
              <a:buChar char="Ø"/>
              <a:tabLst>
                <a:tab pos="1519238" algn="l"/>
              </a:tabLst>
            </a:pPr>
            <a:r>
              <a:rPr lang="en-GB" sz="1750" dirty="0"/>
              <a:t>BUT remember that Northern Ireland contributed </a:t>
            </a:r>
            <a:r>
              <a:rPr lang="en-GB" sz="1750" b="1" u="sng" dirty="0"/>
              <a:t>only 2%</a:t>
            </a:r>
            <a:r>
              <a:rPr lang="en-GB" sz="1750" dirty="0"/>
              <a:t> of the UK’s economic output during </a:t>
            </a:r>
            <a:r>
              <a:rPr lang="en-GB" sz="1750" dirty="0" smtClean="0"/>
              <a:t>2014.</a:t>
            </a:r>
            <a:endParaRPr lang="en-GB" sz="1750" dirty="0"/>
          </a:p>
          <a:p>
            <a:pPr marL="12066" marR="6350" indent="0" algn="just">
              <a:lnSpc>
                <a:spcPct val="111100"/>
              </a:lnSpc>
              <a:buClr>
                <a:srgbClr val="CC0099"/>
              </a:buClr>
              <a:buNone/>
            </a:pPr>
            <a:endParaRPr lang="en-GB" dirty="0" smtClean="0">
              <a:solidFill>
                <a:srgbClr val="002060"/>
              </a:solidFill>
              <a:cs typeface="Zapf Dingbats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016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1711</Words>
  <Application>Microsoft Office PowerPoint</Application>
  <PresentationFormat>On-screen Show (4:3)</PresentationFormat>
  <Paragraphs>332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Wingdings</vt:lpstr>
      <vt:lpstr>Zapf Dingbats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moores</dc:creator>
  <cp:lastModifiedBy>Seamus McCann</cp:lastModifiedBy>
  <cp:revision>63</cp:revision>
  <dcterms:created xsi:type="dcterms:W3CDTF">2015-03-18T14:26:54Z</dcterms:created>
  <dcterms:modified xsi:type="dcterms:W3CDTF">2015-06-10T19:18:11Z</dcterms:modified>
</cp:coreProperties>
</file>